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561263" cy="10693400"/>
  <p:notesSz cx="7034213" cy="10164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97845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9569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493535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99138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489225" algn="l" defTabSz="497845" rtl="0" eaLnBrk="1" latinLnBrk="0" hangingPunct="1">
      <a:defRPr kumimoji="1"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987070" algn="l" defTabSz="497845" rtl="0" eaLnBrk="1" latinLnBrk="0" hangingPunct="1">
      <a:defRPr kumimoji="1"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484916" algn="l" defTabSz="497845" rtl="0" eaLnBrk="1" latinLnBrk="0" hangingPunct="1">
      <a:defRPr kumimoji="1"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982761" algn="l" defTabSz="497845" rtl="0" eaLnBrk="1" latinLnBrk="0" hangingPunct="1">
      <a:defRPr kumimoji="1"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D40E14E1-82F7-4FBC-927F-E9134FD5D063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orient="horz" pos="155">
          <p15:clr>
            <a:srgbClr val="A4A3A4"/>
          </p15:clr>
        </p15:guide>
        <p15:guide id="3" orient="horz" pos="6581">
          <p15:clr>
            <a:srgbClr val="A4A3A4"/>
          </p15:clr>
        </p15:guide>
        <p15:guide id="4" pos="2382">
          <p15:clr>
            <a:srgbClr val="A4A3A4"/>
          </p15:clr>
        </p15:guide>
        <p15:guide id="5" pos="225">
          <p15:clr>
            <a:srgbClr val="A4A3A4"/>
          </p15:clr>
        </p15:guide>
        <p15:guide id="6" pos="45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06" d="100"/>
          <a:sy n="106" d="100"/>
        </p:scale>
        <p:origin x="888" y="-1650"/>
      </p:cViewPr>
      <p:guideLst>
        <p:guide orient="horz" pos="3368"/>
        <p:guide orient="horz" pos="155"/>
        <p:guide orient="horz" pos="6581"/>
        <p:guide pos="2382"/>
        <p:guide pos="225"/>
        <p:guide pos="45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4644" cy="54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929" tIns="45964" rIns="91929" bIns="459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140" y="2"/>
            <a:ext cx="3034643" cy="54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929" tIns="45964" rIns="91929" bIns="459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662899"/>
            <a:ext cx="3034644" cy="46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929" tIns="45964" rIns="91929" bIns="459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140" y="9662899"/>
            <a:ext cx="3034643" cy="46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929" tIns="45964" rIns="91929" bIns="459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C326E7-6D50-364C-82D4-C5457C5048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305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8767" cy="510283"/>
          </a:xfrm>
          <a:prstGeom prst="rect">
            <a:avLst/>
          </a:prstGeom>
        </p:spPr>
        <p:txBody>
          <a:bodyPr vert="horz" lIns="94723" tIns="47361" rIns="94723" bIns="473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3789" y="0"/>
            <a:ext cx="3048766" cy="510283"/>
          </a:xfrm>
          <a:prstGeom prst="rect">
            <a:avLst/>
          </a:prstGeom>
        </p:spPr>
        <p:txBody>
          <a:bodyPr vert="horz" lIns="94723" tIns="47361" rIns="94723" bIns="47361" rtlCol="0"/>
          <a:lstStyle>
            <a:lvl1pPr algn="r">
              <a:defRPr sz="1200"/>
            </a:lvl1pPr>
          </a:lstStyle>
          <a:p>
            <a:fld id="{98ED20C9-8AC0-4737-85F1-FC47229BB586}" type="datetimeFigureOut">
              <a:rPr kumimoji="1" lang="ja-JP" altLang="en-US" smtClean="0"/>
              <a:t>2020/1/27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05050" y="1271588"/>
            <a:ext cx="2424113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23" tIns="47361" rIns="94723" bIns="473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2925" y="4891844"/>
            <a:ext cx="5628365" cy="4002119"/>
          </a:xfrm>
          <a:prstGeom prst="rect">
            <a:avLst/>
          </a:prstGeom>
        </p:spPr>
        <p:txBody>
          <a:bodyPr vert="horz" lIns="94723" tIns="47361" rIns="94723" bIns="473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654480"/>
            <a:ext cx="3048767" cy="510283"/>
          </a:xfrm>
          <a:prstGeom prst="rect">
            <a:avLst/>
          </a:prstGeom>
        </p:spPr>
        <p:txBody>
          <a:bodyPr vert="horz" lIns="94723" tIns="47361" rIns="94723" bIns="473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3789" y="9654480"/>
            <a:ext cx="3048766" cy="510283"/>
          </a:xfrm>
          <a:prstGeom prst="rect">
            <a:avLst/>
          </a:prstGeom>
        </p:spPr>
        <p:txBody>
          <a:bodyPr vert="horz" lIns="94723" tIns="47361" rIns="94723" bIns="47361" rtlCol="0" anchor="b"/>
          <a:lstStyle>
            <a:lvl1pPr algn="r">
              <a:defRPr sz="1200"/>
            </a:lvl1pPr>
          </a:lstStyle>
          <a:p>
            <a:fld id="{43DC197E-4E59-4735-A287-2553F6C40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825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DC197E-4E59-4735-A287-2553F6C4013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09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124"/>
            <a:ext cx="6427074" cy="229291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3330"/>
          </a:xfrm>
        </p:spPr>
        <p:txBody>
          <a:bodyPr/>
          <a:lstStyle>
            <a:lvl1pPr marL="0" indent="0" algn="ctr">
              <a:buNone/>
              <a:defRPr/>
            </a:lvl1pPr>
            <a:lvl2pPr marL="497845" indent="0" algn="ctr">
              <a:buNone/>
              <a:defRPr/>
            </a:lvl2pPr>
            <a:lvl3pPr marL="995690" indent="0" algn="ctr">
              <a:buNone/>
              <a:defRPr/>
            </a:lvl3pPr>
            <a:lvl4pPr marL="1493535" indent="0" algn="ctr">
              <a:buNone/>
              <a:defRPr/>
            </a:lvl4pPr>
            <a:lvl5pPr marL="1991380" indent="0" algn="ctr">
              <a:buNone/>
              <a:defRPr/>
            </a:lvl5pPr>
            <a:lvl6pPr marL="2489225" indent="0" algn="ctr">
              <a:buNone/>
              <a:defRPr/>
            </a:lvl6pPr>
            <a:lvl7pPr marL="2987070" indent="0" algn="ctr">
              <a:buNone/>
              <a:defRPr/>
            </a:lvl7pPr>
            <a:lvl8pPr marL="3484916" indent="0" algn="ctr">
              <a:buNone/>
              <a:defRPr/>
            </a:lvl8pPr>
            <a:lvl9pPr marL="3982761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B4858-35F4-6C47-80BB-341B9BB0EB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757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E64E9-B9D7-AE45-A9A9-89E2D92717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375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7401" y="951096"/>
            <a:ext cx="1606768" cy="855472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7095" y="951096"/>
            <a:ext cx="4652277" cy="855472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0A82E-7B7A-F74A-8B27-0B46599D61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431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0102C-1A67-EE41-824D-9E83FDAAC8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167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850" y="6871881"/>
            <a:ext cx="6427074" cy="2123257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850" y="4532700"/>
            <a:ext cx="6427074" cy="2339181"/>
          </a:xfrm>
        </p:spPr>
        <p:txBody>
          <a:bodyPr anchor="b"/>
          <a:lstStyle>
            <a:lvl1pPr marL="0" indent="0">
              <a:buNone/>
              <a:defRPr sz="2200"/>
            </a:lvl1pPr>
            <a:lvl2pPr marL="497845" indent="0">
              <a:buNone/>
              <a:defRPr sz="2000"/>
            </a:lvl2pPr>
            <a:lvl3pPr marL="995690" indent="0">
              <a:buNone/>
              <a:defRPr sz="1700"/>
            </a:lvl3pPr>
            <a:lvl4pPr marL="1493535" indent="0">
              <a:buNone/>
              <a:defRPr sz="1500"/>
            </a:lvl4pPr>
            <a:lvl5pPr marL="1991380" indent="0">
              <a:buNone/>
              <a:defRPr sz="1500"/>
            </a:lvl5pPr>
            <a:lvl6pPr marL="2489225" indent="0">
              <a:buNone/>
              <a:defRPr sz="1500"/>
            </a:lvl6pPr>
            <a:lvl7pPr marL="2987070" indent="0">
              <a:buNone/>
              <a:defRPr sz="1500"/>
            </a:lvl7pPr>
            <a:lvl8pPr marL="3484916" indent="0">
              <a:buNone/>
              <a:defRPr sz="1500"/>
            </a:lvl8pPr>
            <a:lvl9pPr marL="3982761" indent="0">
              <a:buNone/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2BCBB-0615-8544-8ECC-4F8A9B263B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299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7095" y="3089776"/>
            <a:ext cx="3129523" cy="641604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64645" y="3089776"/>
            <a:ext cx="3129523" cy="641604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11B9F-6EC9-654E-8A23-B5B2365A56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611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42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4020"/>
            <a:ext cx="3341309" cy="99736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385"/>
            <a:ext cx="3341309" cy="616070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893" y="2394020"/>
            <a:ext cx="3341308" cy="99736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893" y="3391385"/>
            <a:ext cx="3341308" cy="616070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A871B-4091-D842-92D6-D4443D5011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366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45CBC-6F23-B345-A817-2F9C2A229E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886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6D237-4C54-2946-A002-789E0EA149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850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4994"/>
            <a:ext cx="2487166" cy="181308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4995"/>
            <a:ext cx="4226956" cy="912709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3" y="2238074"/>
            <a:ext cx="2487166" cy="7314011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44860-7DF3-2145-9C48-889102DE6E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22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498" y="7485380"/>
            <a:ext cx="4536758" cy="88426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498" y="956237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498" y="8369642"/>
            <a:ext cx="4536758" cy="125441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0147A-E81C-CA42-A774-C98FA50C10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967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7095" y="951096"/>
            <a:ext cx="6427074" cy="178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7095" y="3089776"/>
            <a:ext cx="6427074" cy="641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7095" y="9742305"/>
            <a:ext cx="1575263" cy="712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3432" y="9742305"/>
            <a:ext cx="2394400" cy="712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8905" y="9742305"/>
            <a:ext cx="1575263" cy="712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C9823DFC-9193-E847-80F6-2C7C4A6009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97845"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6pPr>
      <a:lvl7pPr marL="995690"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7pPr>
      <a:lvl8pPr marL="1493535"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8pPr>
      <a:lvl9pPr marL="1991380" algn="ctr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9pPr>
    </p:titleStyle>
    <p:bodyStyle>
      <a:lvl1pPr marL="373384" indent="-373384" algn="l" rtl="0" fontAlgn="base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rtl="0" fontAlgn="base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4613" indent="-248923" algn="l" rtl="0" fontAlgn="base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2458" indent="-248923" algn="l" rtl="0" fontAlgn="base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0303" indent="-248923" algn="l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38148" indent="-248923" algn="l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235993" indent="-248923" algn="l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733838" indent="-248923" algn="l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231683" indent="-248923" algn="l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9784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49784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49784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49784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49784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49784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49784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49784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497845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47"/>
          <p:cNvSpPr/>
          <p:nvPr/>
        </p:nvSpPr>
        <p:spPr>
          <a:xfrm>
            <a:off x="80372" y="557626"/>
            <a:ext cx="7383693" cy="1340776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87782" tIns="43891" rIns="87782" bIns="43891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84497" y="5688613"/>
            <a:ext cx="7235070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日時：①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27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日（木）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13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00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17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00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　　）　休憩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分含む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 ②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18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日（水）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13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00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17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00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　　）　休憩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分含む　　　　</a:t>
            </a:r>
            <a:r>
              <a:rPr lang="en-US" altLang="ja-JP" sz="10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0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希望日に〇をつけて下さい。</a:t>
            </a:r>
            <a:endParaRPr lang="en-US" altLang="ja-JP" sz="10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会場：大阪駅前第２ビル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階　</a:t>
            </a:r>
            <a:r>
              <a:rPr lang="ja-JP" altLang="en-US" sz="1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大阪府大阪市北区梅田</a:t>
            </a:r>
            <a:r>
              <a:rPr lang="en-US" altLang="ja-JP" sz="1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1-2-2</a:t>
            </a:r>
            <a:r>
              <a:rPr lang="ja-JP" altLang="en-US" sz="1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en-US" altLang="ja-JP" sz="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JR</a:t>
            </a:r>
            <a:r>
              <a:rPr lang="ja-JP" altLang="en-US" sz="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「大阪駅」地下鉄御堂筋線「梅田駅」より徒歩</a:t>
            </a:r>
            <a:r>
              <a:rPr lang="en-US" altLang="ja-JP" sz="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sz="9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分</a:t>
            </a:r>
            <a:endParaRPr lang="en-US" altLang="ja-JP" sz="9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</a:t>
            </a:r>
            <a:endParaRPr lang="en-US" altLang="ja-JP" sz="1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受講料：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18,000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円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/1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名様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消費税別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/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教材費含む）定員：各回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18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名</a:t>
            </a: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en-US" altLang="ja-JP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</a:p>
          <a:p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</a:t>
            </a:r>
            <a:r>
              <a:rPr lang="en-US" altLang="ja-JP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人数に満たない場合は開講を見送る可能性もございます。</a:t>
            </a:r>
            <a:endParaRPr lang="en-US" altLang="ja-JP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1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8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709AC9D-39C1-476E-A670-AE52702F5F3C}"/>
              </a:ext>
            </a:extLst>
          </p:cNvPr>
          <p:cNvGrpSpPr/>
          <p:nvPr/>
        </p:nvGrpSpPr>
        <p:grpSpPr>
          <a:xfrm>
            <a:off x="5714669" y="640268"/>
            <a:ext cx="2112071" cy="1154590"/>
            <a:chOff x="5273749" y="737615"/>
            <a:chExt cx="2644679" cy="877731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BDB11480-82D7-4E80-AE79-4175EC25D9CF}"/>
                </a:ext>
              </a:extLst>
            </p:cNvPr>
            <p:cNvSpPr/>
            <p:nvPr/>
          </p:nvSpPr>
          <p:spPr>
            <a:xfrm>
              <a:off x="5273749" y="737615"/>
              <a:ext cx="2099807" cy="87773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5357264" y="887598"/>
              <a:ext cx="2561164" cy="600353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lIns="87782" tIns="34560" rIns="87782" bIns="0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ja-JP" altLang="en-US" sz="1800" b="1" spc="-7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◎</a:t>
              </a:r>
              <a:r>
                <a:rPr lang="en-US" altLang="ja-JP" sz="1800" b="1" spc="-7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2/27(</a:t>
              </a:r>
              <a:r>
                <a:rPr lang="ja-JP" altLang="en-US" sz="1800" b="1" spc="-7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木</a:t>
              </a:r>
              <a:r>
                <a:rPr lang="en-US" altLang="ja-JP" sz="1800" b="1" spc="-7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</a:p>
            <a:p>
              <a:pPr>
                <a:lnSpc>
                  <a:spcPct val="90000"/>
                </a:lnSpc>
              </a:pPr>
              <a:r>
                <a:rPr lang="ja-JP" altLang="en-US" sz="1800" b="1" spc="-7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◎</a:t>
              </a:r>
              <a:r>
                <a:rPr lang="en-US" altLang="ja-JP" sz="1800" b="1" spc="-7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3/18(</a:t>
              </a:r>
              <a:r>
                <a:rPr lang="ja-JP" altLang="en-US" sz="1800" b="1" spc="-7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水</a:t>
              </a:r>
              <a:r>
                <a:rPr lang="en-US" altLang="ja-JP" sz="1800" b="1" spc="-7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</a:p>
            <a:p>
              <a:pPr>
                <a:lnSpc>
                  <a:spcPct val="90000"/>
                </a:lnSpc>
              </a:pPr>
              <a:r>
                <a:rPr lang="ja-JP" altLang="en-US" sz="1800" b="1" spc="-7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　梅田</a:t>
              </a:r>
            </a:p>
          </p:txBody>
        </p:sp>
      </p:grpSp>
      <p:sp>
        <p:nvSpPr>
          <p:cNvPr id="56" name="正方形/長方形 55"/>
          <p:cNvSpPr/>
          <p:nvPr/>
        </p:nvSpPr>
        <p:spPr>
          <a:xfrm>
            <a:off x="3200400" y="9879835"/>
            <a:ext cx="4188236" cy="21182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noFill/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 flipV="1">
            <a:off x="0" y="10135086"/>
            <a:ext cx="7575340" cy="689"/>
          </a:xfrm>
          <a:prstGeom prst="line">
            <a:avLst/>
          </a:prstGeom>
          <a:noFill/>
          <a:ln w="12700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</a:ln>
          <a:effectLst/>
        </p:spPr>
      </p:cxn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661670D-5FB1-45C5-8DEB-8B8AFD5565FC}"/>
              </a:ext>
            </a:extLst>
          </p:cNvPr>
          <p:cNvGrpSpPr/>
          <p:nvPr/>
        </p:nvGrpSpPr>
        <p:grpSpPr>
          <a:xfrm>
            <a:off x="72790" y="6884531"/>
            <a:ext cx="7220598" cy="1533318"/>
            <a:chOff x="198969" y="7426429"/>
            <a:chExt cx="7220598" cy="1533318"/>
          </a:xfrm>
        </p:grpSpPr>
        <p:sp>
          <p:nvSpPr>
            <p:cNvPr id="89" name="Text Box 63"/>
            <p:cNvSpPr txBox="1">
              <a:spLocks noChangeArrowheads="1"/>
            </p:cNvSpPr>
            <p:nvPr/>
          </p:nvSpPr>
          <p:spPr bwMode="auto">
            <a:xfrm>
              <a:off x="304295" y="7834360"/>
              <a:ext cx="7115272" cy="1125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99569" tIns="49785" rIns="99569" bIns="49785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医療機関名：　　　　　　　　　　　　　　　　　　　　　　 　　 　　　　　　 担当者名：</a:t>
              </a:r>
              <a:endPara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受講者名①：　　　　　　　　　　　　　　　　　　　　　　　　　　　　　　　 受講者名②：</a:t>
              </a:r>
              <a:endPara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住所：</a:t>
              </a:r>
              <a:r>
                <a:rPr lang="en-US" altLang="ja-JP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〒</a:t>
              </a:r>
            </a:p>
            <a:p>
              <a:pPr>
                <a:spcBef>
                  <a:spcPct val="50000"/>
                </a:spcBef>
                <a:defRPr/>
              </a:pPr>
              <a:r>
                <a:rPr lang="en-US" altLang="ja-JP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TEL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：　　　　　　　　　　　　　　　　　　　　　　　　　　　　　　　　　　　　ＦＡＸ：</a:t>
              </a:r>
              <a:endPara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93" name="Rectangle 132"/>
            <p:cNvSpPr>
              <a:spLocks noChangeArrowheads="1"/>
            </p:cNvSpPr>
            <p:nvPr/>
          </p:nvSpPr>
          <p:spPr bwMode="auto">
            <a:xfrm>
              <a:off x="211670" y="7755998"/>
              <a:ext cx="7167637" cy="111450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9569" tIns="49785" rIns="99569" bIns="49785" anchor="ctr"/>
            <a:lstStyle/>
            <a:p>
              <a:pPr>
                <a:defRPr/>
              </a:pPr>
              <a:endParaRPr lang="ja-JP" altLang="en-US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98969" y="7426429"/>
              <a:ext cx="7177797" cy="3451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97845" fontAlgn="auto"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 sz="140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  <a:cs typeface="メイリオ" pitchFamily="50" charset="-128"/>
                </a:rPr>
                <a:t>　　　　　　　　　</a:t>
              </a:r>
              <a:r>
                <a:rPr lang="ja-JP" altLang="en-US" sz="140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メイリオ" pitchFamily="50" charset="-128"/>
                </a:rPr>
                <a:t>今すぐお申込み下さい！　返信先</a:t>
              </a:r>
              <a:r>
                <a:rPr lang="en-US" altLang="ja-JP" sz="140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メイリオ" pitchFamily="50" charset="-128"/>
                </a:rPr>
                <a:t>FAX</a:t>
              </a:r>
              <a:r>
                <a:rPr lang="ja-JP" altLang="en-US" sz="140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メイリオ" pitchFamily="50" charset="-128"/>
                </a:rPr>
                <a:t>番号　　</a:t>
              </a:r>
              <a:r>
                <a:rPr lang="en-US" altLang="ja-JP" sz="140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メイリオ" pitchFamily="50" charset="-128"/>
                </a:rPr>
                <a:t>06-6131-5108</a:t>
              </a:r>
              <a:endPara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メイリオ" pitchFamily="50" charset="-128"/>
              </a:endParaRP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536890C-4DAB-4ADD-A008-7346DE4BBC5A}"/>
              </a:ext>
            </a:extLst>
          </p:cNvPr>
          <p:cNvGrpSpPr/>
          <p:nvPr/>
        </p:nvGrpSpPr>
        <p:grpSpPr>
          <a:xfrm>
            <a:off x="46106" y="561216"/>
            <a:ext cx="7891393" cy="1213712"/>
            <a:chOff x="46106" y="614570"/>
            <a:chExt cx="7891393" cy="1185509"/>
          </a:xfrm>
        </p:grpSpPr>
        <p:sp>
          <p:nvSpPr>
            <p:cNvPr id="52" name="正方形/長方形 51"/>
            <p:cNvSpPr/>
            <p:nvPr/>
          </p:nvSpPr>
          <p:spPr>
            <a:xfrm>
              <a:off x="46106" y="721946"/>
              <a:ext cx="1002598" cy="95417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559212" y="1100483"/>
              <a:ext cx="4884992" cy="699596"/>
            </a:xfrm>
            <a:prstGeom prst="rect">
              <a:avLst/>
            </a:prstGeom>
            <a:noFill/>
          </p:spPr>
          <p:txBody>
            <a:bodyPr wrap="none" lIns="87782" tIns="43891" rIns="87782" bIns="43891" rtlCol="0">
              <a:prstTxWarp prst="textPlain">
                <a:avLst/>
              </a:prstTxWarp>
              <a:spAutoFit/>
            </a:bodyPr>
            <a:lstStyle/>
            <a:p>
              <a:r>
                <a:rPr lang="ja-JP" altLang="en-US" sz="2800" kern="0" spc="-150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latin typeface="HGS創英角ｺﾞｼｯｸUB" pitchFamily="50" charset="-128"/>
                  <a:ea typeface="HGS創英角ｺﾞｼｯｸUB" pitchFamily="50" charset="-128"/>
                  <a:cs typeface="メイリオ" pitchFamily="50" charset="-128"/>
                </a:rPr>
                <a:t>初心者向け算定基礎研修</a:t>
              </a:r>
              <a:endParaRPr lang="en-US" altLang="ja-JP" sz="2800" kern="0" spc="-150" dirty="0">
                <a:ln w="12700">
                  <a:noFill/>
                  <a:prstDash val="solid"/>
                </a:ln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757210" y="614570"/>
              <a:ext cx="7180289" cy="428823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新人の教育に時間がない　そんなお悩み解決します</a:t>
              </a:r>
              <a:endPara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E3A0C9F-EBBF-48D2-8521-1E930D5F486F}"/>
              </a:ext>
            </a:extLst>
          </p:cNvPr>
          <p:cNvGrpSpPr/>
          <p:nvPr/>
        </p:nvGrpSpPr>
        <p:grpSpPr>
          <a:xfrm>
            <a:off x="115452" y="9303616"/>
            <a:ext cx="7411359" cy="1221075"/>
            <a:chOff x="88784" y="9302030"/>
            <a:chExt cx="7411359" cy="1221075"/>
          </a:xfrm>
        </p:grpSpPr>
        <p:sp>
          <p:nvSpPr>
            <p:cNvPr id="60" name="テキスト ボックス 59"/>
            <p:cNvSpPr txBox="1"/>
            <p:nvPr/>
          </p:nvSpPr>
          <p:spPr>
            <a:xfrm>
              <a:off x="170091" y="10125379"/>
              <a:ext cx="6752722" cy="211822"/>
            </a:xfrm>
            <a:prstGeom prst="rect">
              <a:avLst/>
            </a:prstGeom>
            <a:noFill/>
          </p:spPr>
          <p:txBody>
            <a:bodyPr wrap="square" lIns="87759" tIns="43880" rIns="87759" bIns="43880" rtlCol="0">
              <a:spAutoFit/>
            </a:bodyPr>
            <a:lstStyle/>
            <a:p>
              <a:r>
                <a: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itchFamily="50" charset="-128"/>
                </a:rPr>
                <a:t>※</a:t>
              </a:r>
              <a:r>
                <a:rPr lang="ja-JP" altLang="en-US" sz="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今後このようなご案内が不要な方は下部チェックの上、恐れ入りますが弊社宛てにご返信くださいますよう、宜しくお願いいたします。</a:t>
              </a:r>
              <a:endPara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137672" y="10265211"/>
              <a:ext cx="6810448" cy="257894"/>
            </a:xfrm>
            <a:prstGeom prst="rect">
              <a:avLst/>
            </a:prstGeom>
            <a:noFill/>
          </p:spPr>
          <p:txBody>
            <a:bodyPr wrap="square" lIns="87759" tIns="43880" rIns="87759" bIns="43880" rtlCol="0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050" dirty="0">
                  <a:solidFill>
                    <a:srgbClr val="00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メイリオ" pitchFamily="50" charset="-128"/>
                </a:rPr>
                <a:t>□</a:t>
              </a:r>
              <a:r>
                <a:rPr lang="en-US" altLang="ja-JP" sz="1050" dirty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itchFamily="50" charset="-128"/>
                </a:rPr>
                <a:t>FAX</a:t>
              </a:r>
              <a:r>
                <a:rPr lang="ja-JP" altLang="en-US" sz="1050" dirty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itchFamily="50" charset="-128"/>
                </a:rPr>
                <a:t>配信停止希望　　</a:t>
              </a:r>
              <a:r>
                <a:rPr lang="en-US" altLang="ja-JP" sz="1050" dirty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itchFamily="50" charset="-128"/>
                </a:rPr>
                <a:t>FAX</a:t>
              </a:r>
              <a:r>
                <a:rPr lang="ja-JP" altLang="en-US" sz="1050" dirty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itchFamily="50" charset="-128"/>
                </a:rPr>
                <a:t>番号（　　　　　　　　　　　　　　　　　　　　）</a:t>
              </a:r>
              <a:endParaRPr lang="en-US" altLang="ja-JP" sz="105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itchFamily="50" charset="-128"/>
              </a:endParaRP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88784" y="9302030"/>
              <a:ext cx="7383694" cy="457971"/>
            </a:xfrm>
            <a:prstGeom prst="rect">
              <a:avLst/>
            </a:prstGeom>
            <a:noFill/>
          </p:spPr>
          <p:txBody>
            <a:bodyPr wrap="square" lIns="87782" tIns="43891" rIns="87782" bIns="43891" rtlCol="0">
              <a:spAutoFit/>
            </a:bodyPr>
            <a:lstStyle/>
            <a:p>
              <a:r>
                <a:rPr lang="en-US" altLang="ja-JP" sz="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【</a:t>
              </a:r>
              <a:r>
                <a:rPr lang="ja-JP" altLang="en-US" sz="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個人情報の保護について</a:t>
              </a:r>
              <a:r>
                <a:rPr lang="en-US" altLang="ja-JP" sz="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】</a:t>
              </a:r>
            </a:p>
            <a:p>
              <a:r>
                <a:rPr lang="ja-JP" altLang="en-US" sz="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お客様のご登録頂きました個人情報につきましては、当社事業に関するサービスと情報の提供以外の目的には利用致しません。その旨を同意頂いた上で</a:t>
              </a:r>
              <a:endParaRPr lang="en-US" altLang="ja-JP" sz="8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記入をお願いいたします。詳細な個人情報保護方針については右記をご参照ください。プライバシーポリシー：</a:t>
              </a:r>
              <a:r>
                <a:rPr lang="en-US" altLang="ja-JP" sz="8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http://www.nk-create.co.jp/privacy/</a:t>
              </a:r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C2BACA91-DB84-400B-A364-C7720BCC9974}"/>
                </a:ext>
              </a:extLst>
            </p:cNvPr>
            <p:cNvGrpSpPr/>
            <p:nvPr/>
          </p:nvGrpSpPr>
          <p:grpSpPr>
            <a:xfrm>
              <a:off x="160831" y="9781751"/>
              <a:ext cx="7339312" cy="420636"/>
              <a:chOff x="160831" y="9738209"/>
              <a:chExt cx="7339312" cy="420636"/>
            </a:xfrm>
          </p:grpSpPr>
          <p:sp>
            <p:nvSpPr>
              <p:cNvPr id="57" name="テキスト ボックス 56"/>
              <p:cNvSpPr txBox="1"/>
              <p:nvPr/>
            </p:nvSpPr>
            <p:spPr>
              <a:xfrm>
                <a:off x="160831" y="9738209"/>
                <a:ext cx="3374799" cy="411805"/>
              </a:xfrm>
              <a:prstGeom prst="rect">
                <a:avLst/>
              </a:prstGeom>
              <a:noFill/>
            </p:spPr>
            <p:txBody>
              <a:bodyPr wrap="square" lIns="87782" tIns="43891" rIns="87782" bIns="43891" rtlCol="0" anchor="ctr">
                <a:spAutoFit/>
              </a:bodyPr>
              <a:lstStyle/>
              <a:p>
                <a:r>
                  <a:rPr lang="ja-JP" altLang="en-US" sz="10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学校法人</a:t>
                </a:r>
                <a:endParaRPr lang="en-US" altLang="ja-JP" sz="10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  <a:p>
                <a:r>
                  <a:rPr lang="ja-JP" altLang="en-US" sz="10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三幸学園グループ</a:t>
                </a:r>
                <a:endParaRPr lang="en-US" altLang="ja-JP" sz="18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3219450" y="9846343"/>
                <a:ext cx="4280693" cy="227139"/>
              </a:xfrm>
              <a:prstGeom prst="rect">
                <a:avLst/>
              </a:prstGeom>
              <a:noFill/>
              <a:ln w="635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87782" tIns="43891" rIns="87782" bIns="43891" rtlCol="0" anchor="ctr">
                <a:spAutoFit/>
              </a:bodyPr>
              <a:lstStyle/>
              <a:p>
                <a:r>
                  <a:rPr lang="ja-JP" altLang="en-US" sz="9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お問い合わせ 　</a:t>
                </a:r>
                <a:r>
                  <a:rPr lang="en-US" altLang="ja-JP" sz="9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TEL</a:t>
                </a:r>
                <a:r>
                  <a:rPr lang="ja-JP" altLang="en-US" sz="9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：</a:t>
                </a:r>
                <a:r>
                  <a:rPr lang="en-US" altLang="ja-JP" sz="9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06-6131-5101</a:t>
                </a:r>
                <a:r>
                  <a:rPr lang="ja-JP" altLang="en-US" sz="9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　</a:t>
                </a:r>
                <a:r>
                  <a:rPr lang="en-US" altLang="ja-JP" sz="9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FAX</a:t>
                </a:r>
                <a:r>
                  <a:rPr lang="ja-JP" altLang="en-US" sz="9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：</a:t>
                </a:r>
                <a:r>
                  <a:rPr lang="en-US" altLang="ja-JP" sz="9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06-6131-5108</a:t>
                </a:r>
                <a:r>
                  <a:rPr lang="ja-JP" altLang="en-US" sz="9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　</a:t>
                </a:r>
                <a:endParaRPr lang="en-US" altLang="ja-JP" sz="9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  <p:sp>
            <p:nvSpPr>
              <p:cNvPr id="72" name="テキスト ボックス 71"/>
              <p:cNvSpPr txBox="1"/>
              <p:nvPr/>
            </p:nvSpPr>
            <p:spPr>
              <a:xfrm>
                <a:off x="1030812" y="9793207"/>
                <a:ext cx="3374799" cy="365638"/>
              </a:xfrm>
              <a:prstGeom prst="rect">
                <a:avLst/>
              </a:prstGeom>
              <a:noFill/>
            </p:spPr>
            <p:txBody>
              <a:bodyPr wrap="square" lIns="87782" tIns="43891" rIns="87782" bIns="43891" rtlCol="0" anchor="ctr">
                <a:spAutoFit/>
              </a:bodyPr>
              <a:lstStyle/>
              <a:p>
                <a:r>
                  <a:rPr lang="ja-JP" altLang="en-US" sz="10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　 </a:t>
                </a:r>
                <a:r>
                  <a:rPr lang="ja-JP" altLang="en-US" sz="1800" b="1" dirty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日本医療事務協会</a:t>
                </a:r>
                <a:endParaRPr lang="en-US" altLang="ja-JP" sz="18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E154D99-E0C4-448F-8575-6FBAF655A8F0}"/>
              </a:ext>
            </a:extLst>
          </p:cNvPr>
          <p:cNvGrpSpPr/>
          <p:nvPr/>
        </p:nvGrpSpPr>
        <p:grpSpPr>
          <a:xfrm>
            <a:off x="153522" y="8470426"/>
            <a:ext cx="7185728" cy="835915"/>
            <a:chOff x="184497" y="8854905"/>
            <a:chExt cx="7185728" cy="533228"/>
          </a:xfrm>
        </p:grpSpPr>
        <p:sp>
          <p:nvSpPr>
            <p:cNvPr id="51" name="角丸四角形 7">
              <a:extLst>
                <a:ext uri="{FF2B5EF4-FFF2-40B4-BE49-F238E27FC236}">
                  <a16:creationId xmlns:a16="http://schemas.microsoft.com/office/drawing/2014/main" id="{385B9FCB-DAD4-48B9-8419-AE3A2413AFEA}"/>
                </a:ext>
              </a:extLst>
            </p:cNvPr>
            <p:cNvSpPr/>
            <p:nvPr/>
          </p:nvSpPr>
          <p:spPr>
            <a:xfrm>
              <a:off x="191298" y="8854905"/>
              <a:ext cx="7178927" cy="451228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C3F3A110-21ED-4938-BB5D-C9DB72FE91F4}"/>
                </a:ext>
              </a:extLst>
            </p:cNvPr>
            <p:cNvSpPr txBox="1"/>
            <p:nvPr/>
          </p:nvSpPr>
          <p:spPr>
            <a:xfrm>
              <a:off x="184497" y="8899679"/>
              <a:ext cx="7134209" cy="488454"/>
            </a:xfrm>
            <a:prstGeom prst="rect">
              <a:avLst/>
            </a:prstGeom>
            <a:noFill/>
          </p:spPr>
          <p:txBody>
            <a:bodyPr wrap="square" lIns="87759" tIns="43880" rIns="87759" bIns="43880" rtlCol="0">
              <a:spAutoFit/>
            </a:bodyPr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お申込後、担当者より確認のご連絡をさせて頂き、その後研修当日のご案内をお送り致します。</a:t>
              </a:r>
              <a:endPara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受講料のご入金は、事前にお送りするご請求書にてお支払いをお願い致します。</a:t>
              </a:r>
              <a:endPara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just"/>
              <a:r>
                <a:rPr lang="ja-JP" altLang="en-US" sz="1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ご入金後のキャンセル、受講料の返金は致しかねます。</a:t>
              </a:r>
              <a:endPara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n-US" altLang="ja-JP" sz="1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2BE66B80-B2A8-4069-8100-750A5D558301}"/>
              </a:ext>
            </a:extLst>
          </p:cNvPr>
          <p:cNvSpPr txBox="1"/>
          <p:nvPr/>
        </p:nvSpPr>
        <p:spPr>
          <a:xfrm>
            <a:off x="78796" y="303464"/>
            <a:ext cx="7383693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手に取って頂きありがとうございます。お忙しいところ恐れ入りますが、総務・人事の責任者様へお渡し頂けますと幸いです。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3A877C9-2130-4B88-9388-B2B7CA72CF11}"/>
              </a:ext>
            </a:extLst>
          </p:cNvPr>
          <p:cNvSpPr txBox="1"/>
          <p:nvPr/>
        </p:nvSpPr>
        <p:spPr>
          <a:xfrm>
            <a:off x="115452" y="2184638"/>
            <a:ext cx="1866503" cy="1209065"/>
          </a:xfrm>
          <a:prstGeom prst="rect">
            <a:avLst/>
          </a:prstGeom>
          <a:noFill/>
          <a:ln w="28575">
            <a:noFill/>
          </a:ln>
        </p:spPr>
        <p:txBody>
          <a:bodyPr wrap="square" lIns="87782" tIns="34560" rIns="87782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ja-JP" sz="2800" b="1" spc="-7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2800" b="1" spc="-7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月・</a:t>
            </a:r>
            <a:r>
              <a:rPr lang="en-US" altLang="ja-JP" sz="2800" b="1" spc="-7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2800" b="1" spc="-7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月開催</a:t>
            </a:r>
            <a:endParaRPr lang="en-US" altLang="ja-JP" sz="2800" b="1" spc="-7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lnSpc>
                <a:spcPct val="90000"/>
              </a:lnSpc>
            </a:pPr>
            <a:r>
              <a:rPr lang="ja-JP" altLang="en-US" sz="2800" b="1" spc="-7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先着</a:t>
            </a:r>
            <a:r>
              <a:rPr lang="en-US" altLang="ja-JP" sz="2800" b="1" spc="-7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18</a:t>
            </a:r>
            <a:r>
              <a:rPr lang="ja-JP" altLang="en-US" sz="2800" b="1" spc="-7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名</a:t>
            </a:r>
            <a:endParaRPr lang="en-US" altLang="ja-JP" sz="2800" b="1" spc="-7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68EBA954-3731-4C52-A5C2-77DB5BBCEF42}"/>
              </a:ext>
            </a:extLst>
          </p:cNvPr>
          <p:cNvSpPr/>
          <p:nvPr/>
        </p:nvSpPr>
        <p:spPr>
          <a:xfrm>
            <a:off x="160831" y="2038742"/>
            <a:ext cx="1777748" cy="1294719"/>
          </a:xfrm>
          <a:prstGeom prst="roundRect">
            <a:avLst/>
          </a:prstGeom>
          <a:noFill/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4720E5-81E0-4B93-BC00-FBCBC410BBF1}"/>
              </a:ext>
            </a:extLst>
          </p:cNvPr>
          <p:cNvSpPr txBox="1"/>
          <p:nvPr/>
        </p:nvSpPr>
        <p:spPr>
          <a:xfrm>
            <a:off x="2027334" y="2056463"/>
            <a:ext cx="51318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・未経験</a:t>
            </a:r>
            <a:r>
              <a:rPr lang="ja-JP" altLang="en-US" sz="1400" b="1" dirty="0"/>
              <a:t>で採用したが、なかなか基礎から教える時間がない</a:t>
            </a:r>
            <a:endParaRPr kumimoji="1" lang="en-US" altLang="ja-JP" sz="1400" b="1" dirty="0"/>
          </a:p>
          <a:p>
            <a:r>
              <a:rPr lang="ja-JP" altLang="en-US" sz="1400" b="1" dirty="0"/>
              <a:t>・早期戦力として必要な知識を学ばせたい</a:t>
            </a:r>
            <a:endParaRPr lang="en-US" altLang="ja-JP" sz="1400" b="1" dirty="0"/>
          </a:p>
          <a:p>
            <a:r>
              <a:rPr kumimoji="1" lang="ja-JP" altLang="en-US" sz="1400" b="1" dirty="0"/>
              <a:t>・ブランクのある方に知識を再確認させたい</a:t>
            </a:r>
            <a:endParaRPr kumimoji="1" lang="en-US" altLang="ja-JP" sz="14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CED202-79D9-43D9-B8EA-D4202F707DBD}"/>
              </a:ext>
            </a:extLst>
          </p:cNvPr>
          <p:cNvSpPr txBox="1"/>
          <p:nvPr/>
        </p:nvSpPr>
        <p:spPr>
          <a:xfrm>
            <a:off x="1938579" y="2773520"/>
            <a:ext cx="4857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クリニック、</a:t>
            </a:r>
            <a:r>
              <a:rPr kumimoji="1" lang="en-US" altLang="ja-JP" sz="1400" dirty="0"/>
              <a:t>200</a:t>
            </a:r>
            <a:r>
              <a:rPr kumimoji="1" lang="ja-JP" altLang="en-US" sz="1400" dirty="0"/>
              <a:t>床未満の医療機関にお勤めの方限定！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10BE5F2-A0B0-48EF-A28F-E9A6B98CE8BB}"/>
              </a:ext>
            </a:extLst>
          </p:cNvPr>
          <p:cNvSpPr txBox="1"/>
          <p:nvPr/>
        </p:nvSpPr>
        <p:spPr>
          <a:xfrm>
            <a:off x="2162175" y="3074000"/>
            <a:ext cx="49970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200</a:t>
            </a:r>
            <a:r>
              <a:rPr lang="ja-JP" altLang="en-US" sz="900" dirty="0"/>
              <a:t>床</a:t>
            </a:r>
            <a:r>
              <a:rPr kumimoji="1" lang="ja-JP" altLang="en-US" sz="900" dirty="0"/>
              <a:t>以上の病院では、点数が異なりますのでご注意ください。</a:t>
            </a:r>
          </a:p>
        </p:txBody>
      </p: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0A840B55-4BF2-44CE-94D6-73AEEE8E159A}"/>
              </a:ext>
            </a:extLst>
          </p:cNvPr>
          <p:cNvGrpSpPr/>
          <p:nvPr/>
        </p:nvGrpSpPr>
        <p:grpSpPr>
          <a:xfrm>
            <a:off x="191638" y="3290649"/>
            <a:ext cx="7119926" cy="2322869"/>
            <a:chOff x="216013" y="3258042"/>
            <a:chExt cx="7119926" cy="2603908"/>
          </a:xfrm>
        </p:grpSpPr>
        <p:sp>
          <p:nvSpPr>
            <p:cNvPr id="63" name="Text Box 110">
              <a:extLst>
                <a:ext uri="{FF2B5EF4-FFF2-40B4-BE49-F238E27FC236}">
                  <a16:creationId xmlns:a16="http://schemas.microsoft.com/office/drawing/2014/main" id="{199C6E50-C002-4371-A059-90DCAA6570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9389" y="3622199"/>
              <a:ext cx="3864076" cy="331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99569" tIns="49785" rIns="99569" bIns="49785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ja-JP" altLang="en-US" sz="15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■研修プログラム　</a:t>
              </a:r>
              <a:endParaRPr lang="en-US" altLang="ja-JP" sz="15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77279C66-BC7D-4D58-A9E3-85B9FA9621C1}"/>
                </a:ext>
              </a:extLst>
            </p:cNvPr>
            <p:cNvGrpSpPr/>
            <p:nvPr/>
          </p:nvGrpSpPr>
          <p:grpSpPr>
            <a:xfrm>
              <a:off x="216013" y="3258042"/>
              <a:ext cx="7109496" cy="2603908"/>
              <a:chOff x="209211" y="3037794"/>
              <a:chExt cx="7109496" cy="2935773"/>
            </a:xfrm>
          </p:grpSpPr>
          <p:sp>
            <p:nvSpPr>
              <p:cNvPr id="76" name="Rectangle 132">
                <a:extLst>
                  <a:ext uri="{FF2B5EF4-FFF2-40B4-BE49-F238E27FC236}">
                    <a16:creationId xmlns:a16="http://schemas.microsoft.com/office/drawing/2014/main" id="{0A6F14E7-592E-4FF9-AFB2-F1AFA761A0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11" y="3438305"/>
                <a:ext cx="7109496" cy="253526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9569" tIns="49785" rIns="99569" bIns="49785" anchor="ctr"/>
              <a:lstStyle/>
              <a:p>
                <a:pPr>
                  <a:defRPr/>
                </a:pPr>
                <a:endParaRPr lang="ja-JP" altLang="en-US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8AC8A7D5-26BD-4647-914F-17DBBF82F965}"/>
                  </a:ext>
                </a:extLst>
              </p:cNvPr>
              <p:cNvSpPr txBox="1"/>
              <p:nvPr/>
            </p:nvSpPr>
            <p:spPr>
              <a:xfrm>
                <a:off x="220004" y="3037794"/>
                <a:ext cx="46826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400" b="1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すぐに使える実践的なスキルです。ぜひ現場でご活用ください。</a:t>
                </a:r>
                <a:endParaRPr kumimoji="1" lang="ja-JP" altLang="en-US" sz="1400" b="1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A9ED8570-EDA4-4719-A9CD-9C6EFF11F39D}"/>
                </a:ext>
              </a:extLst>
            </p:cNvPr>
            <p:cNvCxnSpPr/>
            <p:nvPr/>
          </p:nvCxnSpPr>
          <p:spPr>
            <a:xfrm>
              <a:off x="222100" y="4021233"/>
              <a:ext cx="7113839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BEAA32B-3901-41D7-A163-765B5F6B9075}"/>
              </a:ext>
            </a:extLst>
          </p:cNvPr>
          <p:cNvSpPr txBox="1"/>
          <p:nvPr/>
        </p:nvSpPr>
        <p:spPr>
          <a:xfrm>
            <a:off x="170091" y="4076438"/>
            <a:ext cx="698909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●</a:t>
            </a:r>
            <a:r>
              <a:rPr kumimoji="1" lang="ja-JP" altLang="en-US" sz="1400" dirty="0"/>
              <a:t>基本診療料・・・初診料・再診料の原則、外来管理加算等について</a:t>
            </a:r>
            <a:endParaRPr kumimoji="1" lang="en-US" altLang="ja-JP" sz="1400" dirty="0"/>
          </a:p>
          <a:p>
            <a:r>
              <a:rPr lang="ja-JP" altLang="en-US" sz="1400" dirty="0"/>
              <a:t>●</a:t>
            </a:r>
            <a:r>
              <a:rPr kumimoji="1" lang="ja-JP" altLang="en-US" sz="1400" dirty="0"/>
              <a:t>医学管理・・・特定疾患療養管理料、薬剤情報提供料、診療情報提供料について</a:t>
            </a:r>
            <a:endParaRPr kumimoji="1" lang="en-US" altLang="ja-JP" sz="1400" dirty="0"/>
          </a:p>
          <a:p>
            <a:r>
              <a:rPr lang="ja-JP" altLang="en-US" sz="1400" dirty="0"/>
              <a:t>●投薬・・・内服・屯服・外用の区分、薬価計算、特定疾患処方管理加算、処方箋料について</a:t>
            </a:r>
            <a:endParaRPr lang="en-US" altLang="ja-JP" sz="1400" dirty="0"/>
          </a:p>
          <a:p>
            <a:r>
              <a:rPr lang="ja-JP" altLang="en-US" sz="1400" dirty="0"/>
              <a:t>●紙カルテを使用し、実際に会計欄作成、負担割合の確認、負担金額の計算、領収書確認</a:t>
            </a:r>
            <a:endParaRPr lang="en-US" altLang="ja-JP" sz="1400" dirty="0"/>
          </a:p>
          <a:p>
            <a:endParaRPr kumimoji="1" lang="en-US" altLang="ja-JP" sz="1100" dirty="0"/>
          </a:p>
          <a:p>
            <a:endParaRPr kumimoji="1" lang="ja-JP" altLang="en-US" sz="11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924E4EB-407E-4469-977D-0F5D92F9B50C}"/>
              </a:ext>
            </a:extLst>
          </p:cNvPr>
          <p:cNvSpPr txBox="1"/>
          <p:nvPr/>
        </p:nvSpPr>
        <p:spPr>
          <a:xfrm>
            <a:off x="304295" y="5336519"/>
            <a:ext cx="6989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u="sng" dirty="0"/>
              <a:t>※</a:t>
            </a:r>
            <a:r>
              <a:rPr kumimoji="1" lang="ja-JP" altLang="en-US" sz="1200" u="sng" dirty="0"/>
              <a:t>今回の研修は消費税増税前の点数で行いますのでご了承ください。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812272450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ＭＳ Ｐゴシック"/>
      </a:majorFont>
      <a:minorFont>
        <a:latin typeface="Times New Roman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4418</TotalTime>
  <Words>590</Words>
  <Application>Microsoft Office PowerPoint</Application>
  <PresentationFormat>ユーザー設定</PresentationFormat>
  <Paragraphs>45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HGPｺﾞｼｯｸE</vt:lpstr>
      <vt:lpstr>HGPｺﾞｼｯｸM</vt:lpstr>
      <vt:lpstr>HGP創英角ｺﾞｼｯｸUB</vt:lpstr>
      <vt:lpstr>HGS創英角ｺﾞｼｯｸUB</vt:lpstr>
      <vt:lpstr>HG丸ｺﾞｼｯｸM-PRO</vt:lpstr>
      <vt:lpstr>Meiryo UI</vt:lpstr>
      <vt:lpstr>メイリオ</vt:lpstr>
      <vt:lpstr>Calibri</vt:lpstr>
      <vt:lpstr>Times New Roman</vt:lpstr>
      <vt:lpstr>標準デザイン</vt:lpstr>
      <vt:lpstr>PowerPoint プレゼンテーション</vt:lpstr>
    </vt:vector>
  </TitlesOfParts>
  <Company>株式会社ネクスウェイ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⑩お客様紹介キャンペーン.ppt</dc:title>
  <dc:creator>株式会社ネクスウェイ</dc:creator>
  <cp:lastModifiedBy>土屋 佳織</cp:lastModifiedBy>
  <cp:revision>324</cp:revision>
  <cp:lastPrinted>2019-12-11T01:27:47Z</cp:lastPrinted>
  <dcterms:created xsi:type="dcterms:W3CDTF">2003-07-01T04:43:24Z</dcterms:created>
  <dcterms:modified xsi:type="dcterms:W3CDTF">2020-01-27T09:13:46Z</dcterms:modified>
</cp:coreProperties>
</file>