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7561263" cy="10693400"/>
  <p:notesSz cx="7034213" cy="10164763"/>
  <p:defaultTextStyle>
    <a:defPPr>
      <a:defRPr lang="ja-JP"/>
    </a:defPPr>
    <a:lvl1pPr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1pPr>
    <a:lvl2pPr marL="497845"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2pPr>
    <a:lvl3pPr marL="995690"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3pPr>
    <a:lvl4pPr marL="1493535"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4pPr>
    <a:lvl5pPr marL="1991380"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5pPr>
    <a:lvl6pPr marL="2489225" algn="l" defTabSz="497845" rtl="0" eaLnBrk="1" latinLnBrk="0" hangingPunct="1">
      <a:defRPr kumimoji="1" sz="2600" kern="1200">
        <a:solidFill>
          <a:schemeClr val="tx1"/>
        </a:solidFill>
        <a:latin typeface="Times New Roman" charset="0"/>
        <a:ea typeface="ＭＳ Ｐゴシック" charset="0"/>
        <a:cs typeface="ＭＳ Ｐゴシック" charset="0"/>
      </a:defRPr>
    </a:lvl6pPr>
    <a:lvl7pPr marL="2987070" algn="l" defTabSz="497845" rtl="0" eaLnBrk="1" latinLnBrk="0" hangingPunct="1">
      <a:defRPr kumimoji="1" sz="2600" kern="1200">
        <a:solidFill>
          <a:schemeClr val="tx1"/>
        </a:solidFill>
        <a:latin typeface="Times New Roman" charset="0"/>
        <a:ea typeface="ＭＳ Ｐゴシック" charset="0"/>
        <a:cs typeface="ＭＳ Ｐゴシック" charset="0"/>
      </a:defRPr>
    </a:lvl7pPr>
    <a:lvl8pPr marL="3484916" algn="l" defTabSz="497845" rtl="0" eaLnBrk="1" latinLnBrk="0" hangingPunct="1">
      <a:defRPr kumimoji="1" sz="2600" kern="1200">
        <a:solidFill>
          <a:schemeClr val="tx1"/>
        </a:solidFill>
        <a:latin typeface="Times New Roman" charset="0"/>
        <a:ea typeface="ＭＳ Ｐゴシック" charset="0"/>
        <a:cs typeface="ＭＳ Ｐゴシック" charset="0"/>
      </a:defRPr>
    </a:lvl8pPr>
    <a:lvl9pPr marL="3982761" algn="l" defTabSz="497845" rtl="0" eaLnBrk="1" latinLnBrk="0" hangingPunct="1">
      <a:defRPr kumimoji="1" sz="26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368">
          <p15:clr>
            <a:srgbClr val="A4A3A4"/>
          </p15:clr>
        </p15:guide>
        <p15:guide id="2" orient="horz" pos="155">
          <p15:clr>
            <a:srgbClr val="A4A3A4"/>
          </p15:clr>
        </p15:guide>
        <p15:guide id="3" orient="horz" pos="6581">
          <p15:clr>
            <a:srgbClr val="A4A3A4"/>
          </p15:clr>
        </p15:guide>
        <p15:guide id="4" pos="2382">
          <p15:clr>
            <a:srgbClr val="A4A3A4"/>
          </p15:clr>
        </p15:guide>
        <p15:guide id="5" pos="225">
          <p15:clr>
            <a:srgbClr val="A4A3A4"/>
          </p15:clr>
        </p15:guide>
        <p15:guide id="6" pos="45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911" autoAdjust="0"/>
  </p:normalViewPr>
  <p:slideViewPr>
    <p:cSldViewPr snapToGrid="0" showGuides="1">
      <p:cViewPr>
        <p:scale>
          <a:sx n="93" d="100"/>
          <a:sy n="93" d="100"/>
        </p:scale>
        <p:origin x="1614" y="66"/>
      </p:cViewPr>
      <p:guideLst>
        <p:guide orient="horz" pos="3368"/>
        <p:guide orient="horz" pos="155"/>
        <p:guide orient="horz" pos="6581"/>
        <p:guide pos="2382"/>
        <p:guide pos="225"/>
        <p:guide pos="45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3034644" cy="540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929" tIns="45964" rIns="91929" bIns="45964" numCol="1" anchor="t" anchorCtr="0" compatLnSpc="1">
            <a:prstTxWarp prst="textNoShape">
              <a:avLst/>
            </a:prstTxWarp>
          </a:bodyPr>
          <a:lstStyle>
            <a:lvl1pPr>
              <a:defRPr sz="1200"/>
            </a:lvl1pPr>
          </a:lstStyle>
          <a:p>
            <a:pPr>
              <a:defRPr/>
            </a:pPr>
            <a:endParaRPr lang="en-US" altLang="ja-JP"/>
          </a:p>
        </p:txBody>
      </p:sp>
      <p:sp>
        <p:nvSpPr>
          <p:cNvPr id="4099" name="Rectangle 3"/>
          <p:cNvSpPr>
            <a:spLocks noGrp="1" noChangeArrowheads="1"/>
          </p:cNvSpPr>
          <p:nvPr>
            <p:ph type="dt" sz="quarter" idx="1"/>
          </p:nvPr>
        </p:nvSpPr>
        <p:spPr bwMode="auto">
          <a:xfrm>
            <a:off x="3968140" y="2"/>
            <a:ext cx="3034643" cy="540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929" tIns="45964" rIns="91929" bIns="45964" numCol="1" anchor="t" anchorCtr="0" compatLnSpc="1">
            <a:prstTxWarp prst="textNoShape">
              <a:avLst/>
            </a:prstTxWarp>
          </a:bodyPr>
          <a:lstStyle>
            <a:lvl1pPr algn="r">
              <a:defRPr sz="1200"/>
            </a:lvl1pPr>
          </a:lstStyle>
          <a:p>
            <a:pPr>
              <a:defRPr/>
            </a:pPr>
            <a:endParaRPr lang="en-US" altLang="ja-JP"/>
          </a:p>
        </p:txBody>
      </p:sp>
      <p:sp>
        <p:nvSpPr>
          <p:cNvPr id="4100" name="Rectangle 4"/>
          <p:cNvSpPr>
            <a:spLocks noGrp="1" noChangeArrowheads="1"/>
          </p:cNvSpPr>
          <p:nvPr>
            <p:ph type="ftr" sz="quarter" idx="2"/>
          </p:nvPr>
        </p:nvSpPr>
        <p:spPr bwMode="auto">
          <a:xfrm>
            <a:off x="2" y="9662899"/>
            <a:ext cx="3034644" cy="46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929" tIns="45964" rIns="91929" bIns="45964" numCol="1" anchor="b" anchorCtr="0" compatLnSpc="1">
            <a:prstTxWarp prst="textNoShape">
              <a:avLst/>
            </a:prstTxWarp>
          </a:bodyPr>
          <a:lstStyle>
            <a:lvl1pPr>
              <a:defRPr sz="1200"/>
            </a:lvl1pPr>
          </a:lstStyle>
          <a:p>
            <a:pPr>
              <a:defRPr/>
            </a:pPr>
            <a:endParaRPr lang="en-US" altLang="ja-JP"/>
          </a:p>
        </p:txBody>
      </p:sp>
      <p:sp>
        <p:nvSpPr>
          <p:cNvPr id="4101" name="Rectangle 5"/>
          <p:cNvSpPr>
            <a:spLocks noGrp="1" noChangeArrowheads="1"/>
          </p:cNvSpPr>
          <p:nvPr>
            <p:ph type="sldNum" sz="quarter" idx="3"/>
          </p:nvPr>
        </p:nvSpPr>
        <p:spPr bwMode="auto">
          <a:xfrm>
            <a:off x="3968140" y="9662899"/>
            <a:ext cx="3034643" cy="46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929" tIns="45964" rIns="91929" bIns="45964" numCol="1" anchor="b" anchorCtr="0" compatLnSpc="1">
            <a:prstTxWarp prst="textNoShape">
              <a:avLst/>
            </a:prstTxWarp>
          </a:bodyPr>
          <a:lstStyle>
            <a:lvl1pPr algn="r">
              <a:defRPr sz="1200"/>
            </a:lvl1pPr>
          </a:lstStyle>
          <a:p>
            <a:pPr>
              <a:defRPr/>
            </a:pPr>
            <a:fld id="{21C326E7-6D50-364C-82D4-C5457C504886}" type="slidenum">
              <a:rPr lang="en-US" altLang="ja-JP"/>
              <a:pPr>
                <a:defRPr/>
              </a:pPr>
              <a:t>‹#›</a:t>
            </a:fld>
            <a:endParaRPr lang="en-US" altLang="ja-JP"/>
          </a:p>
        </p:txBody>
      </p:sp>
    </p:spTree>
    <p:extLst>
      <p:ext uri="{BB962C8B-B14F-4D97-AF65-F5344CB8AC3E}">
        <p14:creationId xmlns:p14="http://schemas.microsoft.com/office/powerpoint/2010/main" val="92305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48767" cy="510283"/>
          </a:xfrm>
          <a:prstGeom prst="rect">
            <a:avLst/>
          </a:prstGeom>
        </p:spPr>
        <p:txBody>
          <a:bodyPr vert="horz" lIns="94723" tIns="47361" rIns="94723" bIns="473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3789" y="0"/>
            <a:ext cx="3048766" cy="510283"/>
          </a:xfrm>
          <a:prstGeom prst="rect">
            <a:avLst/>
          </a:prstGeom>
        </p:spPr>
        <p:txBody>
          <a:bodyPr vert="horz" lIns="94723" tIns="47361" rIns="94723" bIns="47361" rtlCol="0"/>
          <a:lstStyle>
            <a:lvl1pPr algn="r">
              <a:defRPr sz="1200"/>
            </a:lvl1pPr>
          </a:lstStyle>
          <a:p>
            <a:fld id="{98ED20C9-8AC0-4737-85F1-FC47229BB586}" type="datetimeFigureOut">
              <a:rPr kumimoji="1" lang="ja-JP" altLang="en-US" smtClean="0"/>
              <a:t>2020/3/12</a:t>
            </a:fld>
            <a:endParaRPr kumimoji="1" lang="ja-JP" altLang="en-US"/>
          </a:p>
        </p:txBody>
      </p:sp>
      <p:sp>
        <p:nvSpPr>
          <p:cNvPr id="4" name="スライド イメージ プレースホルダー 3"/>
          <p:cNvSpPr>
            <a:spLocks noGrp="1" noRot="1" noChangeAspect="1"/>
          </p:cNvSpPr>
          <p:nvPr>
            <p:ph type="sldImg" idx="2"/>
          </p:nvPr>
        </p:nvSpPr>
        <p:spPr>
          <a:xfrm>
            <a:off x="2305050" y="1271588"/>
            <a:ext cx="2424113" cy="3429000"/>
          </a:xfrm>
          <a:prstGeom prst="rect">
            <a:avLst/>
          </a:prstGeom>
          <a:noFill/>
          <a:ln w="12700">
            <a:solidFill>
              <a:prstClr val="black"/>
            </a:solidFill>
          </a:ln>
        </p:spPr>
        <p:txBody>
          <a:bodyPr vert="horz" lIns="94723" tIns="47361" rIns="94723" bIns="47361" rtlCol="0" anchor="ctr"/>
          <a:lstStyle/>
          <a:p>
            <a:endParaRPr lang="ja-JP" altLang="en-US"/>
          </a:p>
        </p:txBody>
      </p:sp>
      <p:sp>
        <p:nvSpPr>
          <p:cNvPr id="5" name="ノート プレースホルダー 4"/>
          <p:cNvSpPr>
            <a:spLocks noGrp="1"/>
          </p:cNvSpPr>
          <p:nvPr>
            <p:ph type="body" sz="quarter" idx="3"/>
          </p:nvPr>
        </p:nvSpPr>
        <p:spPr>
          <a:xfrm>
            <a:off x="702925" y="4891844"/>
            <a:ext cx="5628365" cy="4002119"/>
          </a:xfrm>
          <a:prstGeom prst="rect">
            <a:avLst/>
          </a:prstGeom>
        </p:spPr>
        <p:txBody>
          <a:bodyPr vert="horz" lIns="94723" tIns="47361" rIns="94723" bIns="473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654480"/>
            <a:ext cx="3048767" cy="510283"/>
          </a:xfrm>
          <a:prstGeom prst="rect">
            <a:avLst/>
          </a:prstGeom>
        </p:spPr>
        <p:txBody>
          <a:bodyPr vert="horz" lIns="94723" tIns="47361" rIns="94723" bIns="473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3789" y="9654480"/>
            <a:ext cx="3048766" cy="510283"/>
          </a:xfrm>
          <a:prstGeom prst="rect">
            <a:avLst/>
          </a:prstGeom>
        </p:spPr>
        <p:txBody>
          <a:bodyPr vert="horz" lIns="94723" tIns="47361" rIns="94723" bIns="47361" rtlCol="0" anchor="b"/>
          <a:lstStyle>
            <a:lvl1pPr algn="r">
              <a:defRPr sz="1200"/>
            </a:lvl1pPr>
          </a:lstStyle>
          <a:p>
            <a:fld id="{43DC197E-4E59-4735-A287-2553F6C40133}" type="slidenum">
              <a:rPr kumimoji="1" lang="ja-JP" altLang="en-US" smtClean="0"/>
              <a:t>‹#›</a:t>
            </a:fld>
            <a:endParaRPr kumimoji="1" lang="ja-JP" altLang="en-US"/>
          </a:p>
        </p:txBody>
      </p:sp>
    </p:spTree>
    <p:extLst>
      <p:ext uri="{BB962C8B-B14F-4D97-AF65-F5344CB8AC3E}">
        <p14:creationId xmlns:p14="http://schemas.microsoft.com/office/powerpoint/2010/main" val="2307825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DC197E-4E59-4735-A287-2553F6C40133}" type="slidenum">
              <a:rPr kumimoji="1" lang="ja-JP" altLang="en-US" smtClean="0"/>
              <a:t>1</a:t>
            </a:fld>
            <a:endParaRPr kumimoji="1" lang="ja-JP" altLang="en-US"/>
          </a:p>
        </p:txBody>
      </p:sp>
    </p:spTree>
    <p:extLst>
      <p:ext uri="{BB962C8B-B14F-4D97-AF65-F5344CB8AC3E}">
        <p14:creationId xmlns:p14="http://schemas.microsoft.com/office/powerpoint/2010/main" val="3839091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124"/>
            <a:ext cx="6427074" cy="2292912"/>
          </a:xfrm>
        </p:spPr>
        <p:txBody>
          <a:bodyPr/>
          <a:lstStyle/>
          <a:p>
            <a:r>
              <a:rPr lang="ja-JP" altLang="en-US"/>
              <a:t>マスター タイトルの書式設定</a:t>
            </a:r>
          </a:p>
        </p:txBody>
      </p:sp>
      <p:sp>
        <p:nvSpPr>
          <p:cNvPr id="3" name="サブタイトル 2"/>
          <p:cNvSpPr>
            <a:spLocks noGrp="1"/>
          </p:cNvSpPr>
          <p:nvPr>
            <p:ph type="subTitle" idx="1"/>
          </p:nvPr>
        </p:nvSpPr>
        <p:spPr>
          <a:xfrm>
            <a:off x="1134190" y="6059594"/>
            <a:ext cx="5292884" cy="2733330"/>
          </a:xfrm>
        </p:spPr>
        <p:txBody>
          <a:bodyPr/>
          <a:lstStyle>
            <a:lvl1pPr marL="0" indent="0" algn="ctr">
              <a:buNone/>
              <a:defRPr/>
            </a:lvl1pPr>
            <a:lvl2pPr marL="497845" indent="0" algn="ctr">
              <a:buNone/>
              <a:defRPr/>
            </a:lvl2pPr>
            <a:lvl3pPr marL="995690" indent="0" algn="ctr">
              <a:buNone/>
              <a:defRPr/>
            </a:lvl3pPr>
            <a:lvl4pPr marL="1493535" indent="0" algn="ctr">
              <a:buNone/>
              <a:defRPr/>
            </a:lvl4pPr>
            <a:lvl5pPr marL="1991380" indent="0" algn="ctr">
              <a:buNone/>
              <a:defRPr/>
            </a:lvl5pPr>
            <a:lvl6pPr marL="2489225" indent="0" algn="ctr">
              <a:buNone/>
              <a:defRPr/>
            </a:lvl6pPr>
            <a:lvl7pPr marL="2987070" indent="0" algn="ctr">
              <a:buNone/>
              <a:defRPr/>
            </a:lvl7pPr>
            <a:lvl8pPr marL="3484916" indent="0" algn="ctr">
              <a:buNone/>
              <a:defRPr/>
            </a:lvl8pPr>
            <a:lvl9pPr marL="3982761"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C9B4858-35F4-6C47-80BB-341B9BB0EBBD}" type="slidenum">
              <a:rPr lang="en-US" altLang="ja-JP"/>
              <a:pPr>
                <a:defRPr/>
              </a:pPr>
              <a:t>‹#›</a:t>
            </a:fld>
            <a:endParaRPr lang="en-US" altLang="ja-JP"/>
          </a:p>
        </p:txBody>
      </p:sp>
    </p:spTree>
    <p:extLst>
      <p:ext uri="{BB962C8B-B14F-4D97-AF65-F5344CB8AC3E}">
        <p14:creationId xmlns:p14="http://schemas.microsoft.com/office/powerpoint/2010/main" val="294757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38E64E9-B9D7-AE45-A9A9-89E2D927176E}" type="slidenum">
              <a:rPr lang="en-US" altLang="ja-JP"/>
              <a:pPr>
                <a:defRPr/>
              </a:pPr>
              <a:t>‹#›</a:t>
            </a:fld>
            <a:endParaRPr lang="en-US" altLang="ja-JP"/>
          </a:p>
        </p:txBody>
      </p:sp>
    </p:spTree>
    <p:extLst>
      <p:ext uri="{BB962C8B-B14F-4D97-AF65-F5344CB8AC3E}">
        <p14:creationId xmlns:p14="http://schemas.microsoft.com/office/powerpoint/2010/main" val="4113755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87401" y="951096"/>
            <a:ext cx="1606768" cy="855472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7095" y="951096"/>
            <a:ext cx="4652277" cy="855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330A82E-7B7A-F74A-8B27-0B46599D6187}" type="slidenum">
              <a:rPr lang="en-US" altLang="ja-JP"/>
              <a:pPr>
                <a:defRPr/>
              </a:pPr>
              <a:t>‹#›</a:t>
            </a:fld>
            <a:endParaRPr lang="en-US" altLang="ja-JP"/>
          </a:p>
        </p:txBody>
      </p:sp>
    </p:spTree>
    <p:extLst>
      <p:ext uri="{BB962C8B-B14F-4D97-AF65-F5344CB8AC3E}">
        <p14:creationId xmlns:p14="http://schemas.microsoft.com/office/powerpoint/2010/main" val="212431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450102C-1A67-EE41-824D-9E83FDAAC8DF}" type="slidenum">
              <a:rPr lang="en-US" altLang="ja-JP"/>
              <a:pPr>
                <a:defRPr/>
              </a:pPr>
              <a:t>‹#›</a:t>
            </a:fld>
            <a:endParaRPr lang="en-US" altLang="ja-JP"/>
          </a:p>
        </p:txBody>
      </p:sp>
    </p:spTree>
    <p:extLst>
      <p:ext uri="{BB962C8B-B14F-4D97-AF65-F5344CB8AC3E}">
        <p14:creationId xmlns:p14="http://schemas.microsoft.com/office/powerpoint/2010/main" val="621671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850" y="6871881"/>
            <a:ext cx="6427074" cy="2123257"/>
          </a:xfrm>
        </p:spPr>
        <p:txBody>
          <a:bodyPr anchor="t"/>
          <a:lstStyle>
            <a:lvl1pPr algn="l">
              <a:defRPr sz="44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96850" y="4532700"/>
            <a:ext cx="6427074" cy="2339181"/>
          </a:xfrm>
        </p:spPr>
        <p:txBody>
          <a:bodyPr anchor="b"/>
          <a:lstStyle>
            <a:lvl1pPr marL="0" indent="0">
              <a:buNone/>
              <a:defRPr sz="2200"/>
            </a:lvl1pPr>
            <a:lvl2pPr marL="497845" indent="0">
              <a:buNone/>
              <a:defRPr sz="2000"/>
            </a:lvl2pPr>
            <a:lvl3pPr marL="995690" indent="0">
              <a:buNone/>
              <a:defRPr sz="1700"/>
            </a:lvl3pPr>
            <a:lvl4pPr marL="1493535" indent="0">
              <a:buNone/>
              <a:defRPr sz="1500"/>
            </a:lvl4pPr>
            <a:lvl5pPr marL="1991380" indent="0">
              <a:buNone/>
              <a:defRPr sz="1500"/>
            </a:lvl5pPr>
            <a:lvl6pPr marL="2489225" indent="0">
              <a:buNone/>
              <a:defRPr sz="1500"/>
            </a:lvl6pPr>
            <a:lvl7pPr marL="2987070" indent="0">
              <a:buNone/>
              <a:defRPr sz="1500"/>
            </a:lvl7pPr>
            <a:lvl8pPr marL="3484916" indent="0">
              <a:buNone/>
              <a:defRPr sz="1500"/>
            </a:lvl8pPr>
            <a:lvl9pPr marL="3982761" indent="0">
              <a:buNone/>
              <a:defRPr sz="15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8D2BCBB-0615-8544-8ECC-4F8A9B263BBA}" type="slidenum">
              <a:rPr lang="en-US" altLang="ja-JP"/>
              <a:pPr>
                <a:defRPr/>
              </a:pPr>
              <a:t>‹#›</a:t>
            </a:fld>
            <a:endParaRPr lang="en-US" altLang="ja-JP"/>
          </a:p>
        </p:txBody>
      </p:sp>
    </p:spTree>
    <p:extLst>
      <p:ext uri="{BB962C8B-B14F-4D97-AF65-F5344CB8AC3E}">
        <p14:creationId xmlns:p14="http://schemas.microsoft.com/office/powerpoint/2010/main" val="79299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7095" y="3089776"/>
            <a:ext cx="3129523" cy="641604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864645" y="3089776"/>
            <a:ext cx="3129523" cy="641604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0E11B9F-6EC9-654E-8A23-B5B2365A56D9}" type="slidenum">
              <a:rPr lang="en-US" altLang="ja-JP"/>
              <a:pPr>
                <a:defRPr/>
              </a:pPr>
              <a:t>‹#›</a:t>
            </a:fld>
            <a:endParaRPr lang="en-US" altLang="ja-JP"/>
          </a:p>
        </p:txBody>
      </p:sp>
    </p:spTree>
    <p:extLst>
      <p:ext uri="{BB962C8B-B14F-4D97-AF65-F5344CB8AC3E}">
        <p14:creationId xmlns:p14="http://schemas.microsoft.com/office/powerpoint/2010/main" val="278611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78063" y="2394020"/>
            <a:ext cx="3341309" cy="99736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78063" y="3391385"/>
            <a:ext cx="3341309" cy="6160700"/>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841893" y="2394020"/>
            <a:ext cx="3341308" cy="99736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841893" y="3391385"/>
            <a:ext cx="3341308" cy="6160700"/>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40A871B-4091-D842-92D6-D4443D501148}" type="slidenum">
              <a:rPr lang="en-US" altLang="ja-JP"/>
              <a:pPr>
                <a:defRPr/>
              </a:pPr>
              <a:t>‹#›</a:t>
            </a:fld>
            <a:endParaRPr lang="en-US" altLang="ja-JP"/>
          </a:p>
        </p:txBody>
      </p:sp>
    </p:spTree>
    <p:extLst>
      <p:ext uri="{BB962C8B-B14F-4D97-AF65-F5344CB8AC3E}">
        <p14:creationId xmlns:p14="http://schemas.microsoft.com/office/powerpoint/2010/main" val="212366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AB45CBC-6F23-B345-A817-2F9C2A229EBE}" type="slidenum">
              <a:rPr lang="en-US" altLang="ja-JP"/>
              <a:pPr>
                <a:defRPr/>
              </a:pPr>
              <a:t>‹#›</a:t>
            </a:fld>
            <a:endParaRPr lang="en-US" altLang="ja-JP"/>
          </a:p>
        </p:txBody>
      </p:sp>
    </p:spTree>
    <p:extLst>
      <p:ext uri="{BB962C8B-B14F-4D97-AF65-F5344CB8AC3E}">
        <p14:creationId xmlns:p14="http://schemas.microsoft.com/office/powerpoint/2010/main" val="55886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166D237-4C54-2946-A002-789E0EA14980}" type="slidenum">
              <a:rPr lang="en-US" altLang="ja-JP"/>
              <a:pPr>
                <a:defRPr/>
              </a:pPr>
              <a:t>‹#›</a:t>
            </a:fld>
            <a:endParaRPr lang="en-US" altLang="ja-JP"/>
          </a:p>
        </p:txBody>
      </p:sp>
    </p:spTree>
    <p:extLst>
      <p:ext uri="{BB962C8B-B14F-4D97-AF65-F5344CB8AC3E}">
        <p14:creationId xmlns:p14="http://schemas.microsoft.com/office/powerpoint/2010/main" val="4228503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4994"/>
            <a:ext cx="2487166" cy="1813080"/>
          </a:xfrm>
        </p:spPr>
        <p:txBody>
          <a:bodyPr anchor="b"/>
          <a:lstStyle>
            <a:lvl1pPr algn="l">
              <a:defRPr sz="2200" b="1"/>
            </a:lvl1pPr>
          </a:lstStyle>
          <a:p>
            <a:r>
              <a:rPr lang="ja-JP" altLang="en-US"/>
              <a:t>マスター タイトルの書式設定</a:t>
            </a:r>
          </a:p>
        </p:txBody>
      </p:sp>
      <p:sp>
        <p:nvSpPr>
          <p:cNvPr id="3" name="コンテンツ プレースホルダー 2"/>
          <p:cNvSpPr>
            <a:spLocks noGrp="1"/>
          </p:cNvSpPr>
          <p:nvPr>
            <p:ph idx="1"/>
          </p:nvPr>
        </p:nvSpPr>
        <p:spPr>
          <a:xfrm>
            <a:off x="2956244" y="424995"/>
            <a:ext cx="4226956" cy="912709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78063" y="2238074"/>
            <a:ext cx="2487166" cy="7314011"/>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5144860-7DF3-2145-9C48-889102DE6E45}" type="slidenum">
              <a:rPr lang="en-US" altLang="ja-JP"/>
              <a:pPr>
                <a:defRPr/>
              </a:pPr>
              <a:t>‹#›</a:t>
            </a:fld>
            <a:endParaRPr lang="en-US" altLang="ja-JP"/>
          </a:p>
        </p:txBody>
      </p:sp>
    </p:spTree>
    <p:extLst>
      <p:ext uri="{BB962C8B-B14F-4D97-AF65-F5344CB8AC3E}">
        <p14:creationId xmlns:p14="http://schemas.microsoft.com/office/powerpoint/2010/main" val="345622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498" y="7485380"/>
            <a:ext cx="4536758" cy="884262"/>
          </a:xfrm>
        </p:spPr>
        <p:txBody>
          <a:bodyPr anchor="b"/>
          <a:lstStyle>
            <a:lvl1pPr algn="l">
              <a:defRPr sz="2200" b="1"/>
            </a:lvl1pPr>
          </a:lstStyle>
          <a:p>
            <a:r>
              <a:rPr lang="ja-JP" altLang="en-US"/>
              <a:t>マスター タイトルの書式設定</a:t>
            </a:r>
          </a:p>
        </p:txBody>
      </p:sp>
      <p:sp>
        <p:nvSpPr>
          <p:cNvPr id="3" name="図プレースホルダー 2"/>
          <p:cNvSpPr>
            <a:spLocks noGrp="1"/>
          </p:cNvSpPr>
          <p:nvPr>
            <p:ph type="pic" idx="1"/>
          </p:nvPr>
        </p:nvSpPr>
        <p:spPr>
          <a:xfrm>
            <a:off x="1482498" y="956237"/>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pPr lvl="0"/>
            <a:endParaRPr lang="ja-JP" altLang="en-US" noProof="0"/>
          </a:p>
        </p:txBody>
      </p:sp>
      <p:sp>
        <p:nvSpPr>
          <p:cNvPr id="4" name="テキスト プレースホルダー 3"/>
          <p:cNvSpPr>
            <a:spLocks noGrp="1"/>
          </p:cNvSpPr>
          <p:nvPr>
            <p:ph type="body" sz="half" idx="2"/>
          </p:nvPr>
        </p:nvSpPr>
        <p:spPr>
          <a:xfrm>
            <a:off x="1482498" y="8369642"/>
            <a:ext cx="4536758" cy="125441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C00147A-E81C-CA42-A774-C98FA50C1018}" type="slidenum">
              <a:rPr lang="en-US" altLang="ja-JP"/>
              <a:pPr>
                <a:defRPr/>
              </a:pPr>
              <a:t>‹#›</a:t>
            </a:fld>
            <a:endParaRPr lang="en-US" altLang="ja-JP"/>
          </a:p>
        </p:txBody>
      </p:sp>
    </p:spTree>
    <p:extLst>
      <p:ext uri="{BB962C8B-B14F-4D97-AF65-F5344CB8AC3E}">
        <p14:creationId xmlns:p14="http://schemas.microsoft.com/office/powerpoint/2010/main" val="264296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67095" y="951096"/>
            <a:ext cx="6427074" cy="1782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9569" tIns="49785" rIns="99569" bIns="49785" numCol="1" anchor="ctr" anchorCtr="0" compatLnSpc="1">
            <a:prstTxWarp prst="textNoShape">
              <a:avLst/>
            </a:prstTxWarp>
          </a:bodyPr>
          <a:lstStyle/>
          <a:p>
            <a:pPr lvl="0"/>
            <a:r>
              <a:rPr lang="ja-JP" altLang="en-US"/>
              <a:t>マスター</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7095" y="3089776"/>
            <a:ext cx="6427074" cy="6416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9569" tIns="49785" rIns="99569" bIns="49785" numCol="1" anchor="t" anchorCtr="0" compatLnSpc="1">
            <a:prstTxWarp prst="textNoShape">
              <a:avLst/>
            </a:prstTxWarp>
          </a:bodyPr>
          <a:lstStyle/>
          <a:p>
            <a:pPr lvl="0"/>
            <a:r>
              <a:rPr lang="ja-JP" altLang="en-US"/>
              <a:t>マスター</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p:cNvSpPr>
            <a:spLocks noGrp="1" noChangeArrowheads="1"/>
          </p:cNvSpPr>
          <p:nvPr>
            <p:ph type="dt" sz="half" idx="2"/>
          </p:nvPr>
        </p:nvSpPr>
        <p:spPr bwMode="auto">
          <a:xfrm>
            <a:off x="567095" y="9742305"/>
            <a:ext cx="1575263" cy="71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9569" tIns="49785" rIns="99569" bIns="49785" numCol="1" anchor="t" anchorCtr="0" compatLnSpc="1">
            <a:prstTxWarp prst="textNoShape">
              <a:avLst/>
            </a:prstTxWarp>
          </a:bodyPr>
          <a:lstStyle>
            <a:lvl1pPr>
              <a:defRPr sz="1500"/>
            </a:lvl1pPr>
          </a:lstStyle>
          <a:p>
            <a:pPr>
              <a:defRPr/>
            </a:pPr>
            <a:endParaRPr lang="en-US" altLang="ja-JP"/>
          </a:p>
        </p:txBody>
      </p:sp>
      <p:sp>
        <p:nvSpPr>
          <p:cNvPr id="1029" name="Rectangle 5"/>
          <p:cNvSpPr>
            <a:spLocks noGrp="1" noChangeArrowheads="1"/>
          </p:cNvSpPr>
          <p:nvPr>
            <p:ph type="ftr" sz="quarter" idx="3"/>
          </p:nvPr>
        </p:nvSpPr>
        <p:spPr bwMode="auto">
          <a:xfrm>
            <a:off x="2583432" y="9742305"/>
            <a:ext cx="2394400" cy="71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9569" tIns="49785" rIns="99569" bIns="49785" numCol="1" anchor="t" anchorCtr="0" compatLnSpc="1">
            <a:prstTxWarp prst="textNoShape">
              <a:avLst/>
            </a:prstTxWarp>
          </a:bodyPr>
          <a:lstStyle>
            <a:lvl1pPr algn="ctr">
              <a:defRPr sz="1500"/>
            </a:lvl1pPr>
          </a:lstStyle>
          <a:p>
            <a:pPr>
              <a:defRPr/>
            </a:pPr>
            <a:endParaRPr lang="en-US" altLang="ja-JP"/>
          </a:p>
        </p:txBody>
      </p:sp>
      <p:sp>
        <p:nvSpPr>
          <p:cNvPr id="1030" name="Rectangle 6"/>
          <p:cNvSpPr>
            <a:spLocks noGrp="1" noChangeArrowheads="1"/>
          </p:cNvSpPr>
          <p:nvPr>
            <p:ph type="sldNum" sz="quarter" idx="4"/>
          </p:nvPr>
        </p:nvSpPr>
        <p:spPr bwMode="auto">
          <a:xfrm>
            <a:off x="5418905" y="9742305"/>
            <a:ext cx="1575263" cy="71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9569" tIns="49785" rIns="99569" bIns="49785" numCol="1" anchor="t" anchorCtr="0" compatLnSpc="1">
            <a:prstTxWarp prst="textNoShape">
              <a:avLst/>
            </a:prstTxWarp>
          </a:bodyPr>
          <a:lstStyle>
            <a:lvl1pPr algn="r">
              <a:defRPr sz="1500"/>
            </a:lvl1pPr>
          </a:lstStyle>
          <a:p>
            <a:pPr>
              <a:defRPr/>
            </a:pPr>
            <a:fld id="{C9823DFC-9193-E847-80F6-2C7C4A6009A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800">
          <a:solidFill>
            <a:schemeClr val="tx2"/>
          </a:solidFill>
          <a:latin typeface="+mj-lt"/>
          <a:ea typeface="+mj-ea"/>
          <a:cs typeface="+mj-cs"/>
        </a:defRPr>
      </a:lvl1pPr>
      <a:lvl2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2pPr>
      <a:lvl3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3pPr>
      <a:lvl4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4pPr>
      <a:lvl5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5pPr>
      <a:lvl6pPr marL="497845"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6pPr>
      <a:lvl7pPr marL="995690"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7pPr>
      <a:lvl8pPr marL="1493535"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8pPr>
      <a:lvl9pPr marL="1991380"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9pPr>
    </p:titleStyle>
    <p:bodyStyle>
      <a:lvl1pPr marL="373384" indent="-373384" algn="l" rtl="0" fontAlgn="base">
        <a:spcBef>
          <a:spcPct val="20000"/>
        </a:spcBef>
        <a:spcAft>
          <a:spcPct val="0"/>
        </a:spcAft>
        <a:buChar char="•"/>
        <a:defRPr kumimoji="1" sz="3500">
          <a:solidFill>
            <a:schemeClr val="tx1"/>
          </a:solidFill>
          <a:latin typeface="+mn-lt"/>
          <a:ea typeface="+mn-ea"/>
          <a:cs typeface="+mn-cs"/>
        </a:defRPr>
      </a:lvl1pPr>
      <a:lvl2pPr marL="808998" indent="-311153" algn="l" rtl="0" fontAlgn="base">
        <a:spcBef>
          <a:spcPct val="20000"/>
        </a:spcBef>
        <a:spcAft>
          <a:spcPct val="0"/>
        </a:spcAft>
        <a:buChar char="–"/>
        <a:defRPr kumimoji="1" sz="3000">
          <a:solidFill>
            <a:schemeClr val="tx1"/>
          </a:solidFill>
          <a:latin typeface="+mn-lt"/>
          <a:ea typeface="+mn-ea"/>
        </a:defRPr>
      </a:lvl2pPr>
      <a:lvl3pPr marL="1244613" indent="-248923" algn="l" rtl="0" fontAlgn="base">
        <a:spcBef>
          <a:spcPct val="20000"/>
        </a:spcBef>
        <a:spcAft>
          <a:spcPct val="0"/>
        </a:spcAft>
        <a:buChar char="•"/>
        <a:defRPr kumimoji="1" sz="2600">
          <a:solidFill>
            <a:schemeClr val="tx1"/>
          </a:solidFill>
          <a:latin typeface="+mn-lt"/>
          <a:ea typeface="+mn-ea"/>
        </a:defRPr>
      </a:lvl3pPr>
      <a:lvl4pPr marL="1742458" indent="-248923" algn="l" rtl="0" fontAlgn="base">
        <a:spcBef>
          <a:spcPct val="20000"/>
        </a:spcBef>
        <a:spcAft>
          <a:spcPct val="0"/>
        </a:spcAft>
        <a:buChar char="–"/>
        <a:defRPr kumimoji="1" sz="2200">
          <a:solidFill>
            <a:schemeClr val="tx1"/>
          </a:solidFill>
          <a:latin typeface="+mn-lt"/>
          <a:ea typeface="+mn-ea"/>
        </a:defRPr>
      </a:lvl4pPr>
      <a:lvl5pPr marL="2240303" indent="-248923" algn="l" rtl="0" fontAlgn="base">
        <a:spcBef>
          <a:spcPct val="20000"/>
        </a:spcBef>
        <a:spcAft>
          <a:spcPct val="0"/>
        </a:spcAft>
        <a:buChar char="»"/>
        <a:defRPr kumimoji="1" sz="2200">
          <a:solidFill>
            <a:schemeClr val="tx1"/>
          </a:solidFill>
          <a:latin typeface="+mn-lt"/>
          <a:ea typeface="+mn-ea"/>
        </a:defRPr>
      </a:lvl5pPr>
      <a:lvl6pPr marL="2738148" indent="-248923" algn="l" rtl="0" fontAlgn="base">
        <a:spcBef>
          <a:spcPct val="20000"/>
        </a:spcBef>
        <a:spcAft>
          <a:spcPct val="0"/>
        </a:spcAft>
        <a:buChar char="»"/>
        <a:defRPr kumimoji="1" sz="2200">
          <a:solidFill>
            <a:schemeClr val="tx1"/>
          </a:solidFill>
          <a:latin typeface="+mn-lt"/>
          <a:ea typeface="+mn-ea"/>
        </a:defRPr>
      </a:lvl6pPr>
      <a:lvl7pPr marL="3235993" indent="-248923" algn="l" rtl="0" fontAlgn="base">
        <a:spcBef>
          <a:spcPct val="20000"/>
        </a:spcBef>
        <a:spcAft>
          <a:spcPct val="0"/>
        </a:spcAft>
        <a:buChar char="»"/>
        <a:defRPr kumimoji="1" sz="2200">
          <a:solidFill>
            <a:schemeClr val="tx1"/>
          </a:solidFill>
          <a:latin typeface="+mn-lt"/>
          <a:ea typeface="+mn-ea"/>
        </a:defRPr>
      </a:lvl7pPr>
      <a:lvl8pPr marL="3733838" indent="-248923" algn="l" rtl="0" fontAlgn="base">
        <a:spcBef>
          <a:spcPct val="20000"/>
        </a:spcBef>
        <a:spcAft>
          <a:spcPct val="0"/>
        </a:spcAft>
        <a:buChar char="»"/>
        <a:defRPr kumimoji="1" sz="2200">
          <a:solidFill>
            <a:schemeClr val="tx1"/>
          </a:solidFill>
          <a:latin typeface="+mn-lt"/>
          <a:ea typeface="+mn-ea"/>
        </a:defRPr>
      </a:lvl8pPr>
      <a:lvl9pPr marL="4231683" indent="-248923" algn="l"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497845" rtl="0" eaLnBrk="1" latinLnBrk="0" hangingPunct="1">
        <a:defRPr kumimoji="1" sz="2000" kern="1200">
          <a:solidFill>
            <a:schemeClr val="tx1"/>
          </a:solidFill>
          <a:latin typeface="+mn-lt"/>
          <a:ea typeface="+mn-ea"/>
          <a:cs typeface="+mn-cs"/>
        </a:defRPr>
      </a:lvl1pPr>
      <a:lvl2pPr marL="497845" algn="l" defTabSz="497845" rtl="0" eaLnBrk="1" latinLnBrk="0" hangingPunct="1">
        <a:defRPr kumimoji="1" sz="2000" kern="1200">
          <a:solidFill>
            <a:schemeClr val="tx1"/>
          </a:solidFill>
          <a:latin typeface="+mn-lt"/>
          <a:ea typeface="+mn-ea"/>
          <a:cs typeface="+mn-cs"/>
        </a:defRPr>
      </a:lvl2pPr>
      <a:lvl3pPr marL="995690" algn="l" defTabSz="497845" rtl="0" eaLnBrk="1" latinLnBrk="0" hangingPunct="1">
        <a:defRPr kumimoji="1" sz="2000" kern="1200">
          <a:solidFill>
            <a:schemeClr val="tx1"/>
          </a:solidFill>
          <a:latin typeface="+mn-lt"/>
          <a:ea typeface="+mn-ea"/>
          <a:cs typeface="+mn-cs"/>
        </a:defRPr>
      </a:lvl3pPr>
      <a:lvl4pPr marL="1493535" algn="l" defTabSz="497845" rtl="0" eaLnBrk="1" latinLnBrk="0" hangingPunct="1">
        <a:defRPr kumimoji="1" sz="2000" kern="1200">
          <a:solidFill>
            <a:schemeClr val="tx1"/>
          </a:solidFill>
          <a:latin typeface="+mn-lt"/>
          <a:ea typeface="+mn-ea"/>
          <a:cs typeface="+mn-cs"/>
        </a:defRPr>
      </a:lvl4pPr>
      <a:lvl5pPr marL="1991380" algn="l" defTabSz="497845" rtl="0" eaLnBrk="1" latinLnBrk="0" hangingPunct="1">
        <a:defRPr kumimoji="1" sz="2000" kern="1200">
          <a:solidFill>
            <a:schemeClr val="tx1"/>
          </a:solidFill>
          <a:latin typeface="+mn-lt"/>
          <a:ea typeface="+mn-ea"/>
          <a:cs typeface="+mn-cs"/>
        </a:defRPr>
      </a:lvl5pPr>
      <a:lvl6pPr marL="2489225" algn="l" defTabSz="497845" rtl="0" eaLnBrk="1" latinLnBrk="0" hangingPunct="1">
        <a:defRPr kumimoji="1" sz="2000" kern="1200">
          <a:solidFill>
            <a:schemeClr val="tx1"/>
          </a:solidFill>
          <a:latin typeface="+mn-lt"/>
          <a:ea typeface="+mn-ea"/>
          <a:cs typeface="+mn-cs"/>
        </a:defRPr>
      </a:lvl6pPr>
      <a:lvl7pPr marL="2987070" algn="l" defTabSz="497845" rtl="0" eaLnBrk="1" latinLnBrk="0" hangingPunct="1">
        <a:defRPr kumimoji="1" sz="2000" kern="1200">
          <a:solidFill>
            <a:schemeClr val="tx1"/>
          </a:solidFill>
          <a:latin typeface="+mn-lt"/>
          <a:ea typeface="+mn-ea"/>
          <a:cs typeface="+mn-cs"/>
        </a:defRPr>
      </a:lvl7pPr>
      <a:lvl8pPr marL="3484916" algn="l" defTabSz="497845" rtl="0" eaLnBrk="1" latinLnBrk="0" hangingPunct="1">
        <a:defRPr kumimoji="1" sz="2000" kern="1200">
          <a:solidFill>
            <a:schemeClr val="tx1"/>
          </a:solidFill>
          <a:latin typeface="+mn-lt"/>
          <a:ea typeface="+mn-ea"/>
          <a:cs typeface="+mn-cs"/>
        </a:defRPr>
      </a:lvl8pPr>
      <a:lvl9pPr marL="3982761" algn="l" defTabSz="49784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p:cNvSpPr txBox="1"/>
          <p:nvPr/>
        </p:nvSpPr>
        <p:spPr>
          <a:xfrm>
            <a:off x="184497" y="5830093"/>
            <a:ext cx="7376329" cy="1815882"/>
          </a:xfrm>
          <a:prstGeom prst="rect">
            <a:avLst/>
          </a:prstGeom>
          <a:noFill/>
        </p:spPr>
        <p:txBody>
          <a:bodyPr wrap="square" rtlCol="0">
            <a:spAutoFit/>
          </a:bodyPr>
          <a:lstStyle/>
          <a:p>
            <a:r>
              <a:rPr lang="ja-JP" altLang="en-US" sz="1200" b="1" dirty="0">
                <a:latin typeface="Meiryo UI" pitchFamily="50" charset="-128"/>
                <a:ea typeface="Meiryo UI" pitchFamily="50" charset="-128"/>
                <a:cs typeface="Meiryo UI" pitchFamily="50" charset="-128"/>
              </a:rPr>
              <a:t>日時：①　</a:t>
            </a:r>
            <a:r>
              <a:rPr lang="en-US" altLang="ja-JP" sz="1200" b="1" dirty="0">
                <a:latin typeface="Meiryo UI" pitchFamily="50" charset="-128"/>
                <a:ea typeface="Meiryo UI" pitchFamily="50" charset="-128"/>
                <a:cs typeface="Meiryo UI" pitchFamily="50" charset="-128"/>
              </a:rPr>
              <a:t>4</a:t>
            </a:r>
            <a:r>
              <a:rPr lang="ja-JP" altLang="en-US" sz="1200" b="1" dirty="0">
                <a:latin typeface="Meiryo UI" pitchFamily="50" charset="-128"/>
                <a:ea typeface="Meiryo UI" pitchFamily="50" charset="-128"/>
                <a:cs typeface="Meiryo UI" pitchFamily="50" charset="-128"/>
              </a:rPr>
              <a:t>月</a:t>
            </a:r>
            <a:r>
              <a:rPr lang="en-US" altLang="ja-JP" sz="1200" b="1" dirty="0">
                <a:latin typeface="Meiryo UI" pitchFamily="50" charset="-128"/>
                <a:ea typeface="Meiryo UI" pitchFamily="50" charset="-128"/>
                <a:cs typeface="Meiryo UI" pitchFamily="50" charset="-128"/>
              </a:rPr>
              <a:t>12</a:t>
            </a:r>
            <a:r>
              <a:rPr lang="ja-JP" altLang="en-US" sz="1200" b="1" dirty="0">
                <a:latin typeface="Meiryo UI" pitchFamily="50" charset="-128"/>
                <a:ea typeface="Meiryo UI" pitchFamily="50" charset="-128"/>
                <a:cs typeface="Meiryo UI" pitchFamily="50" charset="-128"/>
              </a:rPr>
              <a:t>日（日）</a:t>
            </a:r>
            <a:r>
              <a:rPr lang="en-US" altLang="ja-JP" sz="1200" b="1" dirty="0">
                <a:latin typeface="Meiryo UI" pitchFamily="50" charset="-128"/>
                <a:ea typeface="Meiryo UI" pitchFamily="50" charset="-128"/>
                <a:cs typeface="Meiryo UI" pitchFamily="50" charset="-128"/>
              </a:rPr>
              <a:t>9</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30</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13</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30</a:t>
            </a:r>
            <a:r>
              <a:rPr lang="ja-JP" altLang="en-US" sz="1200" b="1" dirty="0">
                <a:latin typeface="Meiryo UI" pitchFamily="50" charset="-128"/>
                <a:ea typeface="Meiryo UI" pitchFamily="50" charset="-128"/>
                <a:cs typeface="Meiryo UI" pitchFamily="50" charset="-128"/>
              </a:rPr>
              <a:t>（　　　　　　）　　</a:t>
            </a:r>
            <a:endParaRPr lang="en-US" altLang="ja-JP" sz="1200" b="1" dirty="0">
              <a:latin typeface="Meiryo UI" pitchFamily="50" charset="-128"/>
              <a:ea typeface="Meiryo UI" pitchFamily="50" charset="-128"/>
              <a:cs typeface="Meiryo UI" pitchFamily="50" charset="-128"/>
            </a:endParaRPr>
          </a:p>
          <a:p>
            <a:r>
              <a:rPr lang="ja-JP" altLang="en-US" sz="1200" b="1" dirty="0">
                <a:latin typeface="Meiryo UI" pitchFamily="50" charset="-128"/>
                <a:ea typeface="Meiryo UI" pitchFamily="50" charset="-128"/>
                <a:cs typeface="Meiryo UI" pitchFamily="50" charset="-128"/>
              </a:rPr>
              <a:t>　　　　 ②　</a:t>
            </a:r>
            <a:r>
              <a:rPr lang="en-US" altLang="ja-JP" sz="1200" b="1" dirty="0">
                <a:latin typeface="Meiryo UI" pitchFamily="50" charset="-128"/>
                <a:ea typeface="Meiryo UI" pitchFamily="50" charset="-128"/>
                <a:cs typeface="Meiryo UI" pitchFamily="50" charset="-128"/>
              </a:rPr>
              <a:t>4</a:t>
            </a:r>
            <a:r>
              <a:rPr lang="ja-JP" altLang="en-US" sz="1200" b="1" dirty="0">
                <a:latin typeface="Meiryo UI" pitchFamily="50" charset="-128"/>
                <a:ea typeface="Meiryo UI" pitchFamily="50" charset="-128"/>
                <a:cs typeface="Meiryo UI" pitchFamily="50" charset="-128"/>
              </a:rPr>
              <a:t>月</a:t>
            </a:r>
            <a:r>
              <a:rPr lang="en-US" altLang="ja-JP" sz="1200" b="1" dirty="0">
                <a:latin typeface="Meiryo UI" pitchFamily="50" charset="-128"/>
                <a:ea typeface="Meiryo UI" pitchFamily="50" charset="-128"/>
                <a:cs typeface="Meiryo UI" pitchFamily="50" charset="-128"/>
              </a:rPr>
              <a:t>23</a:t>
            </a:r>
            <a:r>
              <a:rPr lang="ja-JP" altLang="en-US" sz="1200" b="1" dirty="0">
                <a:latin typeface="Meiryo UI" pitchFamily="50" charset="-128"/>
                <a:ea typeface="Meiryo UI" pitchFamily="50" charset="-128"/>
                <a:cs typeface="Meiryo UI" pitchFamily="50" charset="-128"/>
              </a:rPr>
              <a:t>日（木）</a:t>
            </a:r>
            <a:r>
              <a:rPr lang="en-US" altLang="ja-JP" sz="1200" b="1" dirty="0">
                <a:latin typeface="Meiryo UI" pitchFamily="50" charset="-128"/>
                <a:ea typeface="Meiryo UI" pitchFamily="50" charset="-128"/>
                <a:cs typeface="Meiryo UI" pitchFamily="50" charset="-128"/>
              </a:rPr>
              <a:t>13</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00</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17</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00 </a:t>
            </a:r>
            <a:r>
              <a:rPr lang="ja-JP" altLang="en-US" sz="1200" b="1" dirty="0">
                <a:latin typeface="Meiryo UI" pitchFamily="50" charset="-128"/>
                <a:ea typeface="Meiryo UI" pitchFamily="50" charset="-128"/>
                <a:cs typeface="Meiryo UI" pitchFamily="50" charset="-128"/>
              </a:rPr>
              <a:t>（　　　　　　）　</a:t>
            </a: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希望日に〇をつけて下さい</a:t>
            </a:r>
            <a:r>
              <a:rPr lang="ja-JP" altLang="en-US" sz="1200" b="1" dirty="0">
                <a:latin typeface="Meiryo UI" pitchFamily="50" charset="-128"/>
                <a:ea typeface="Meiryo UI" pitchFamily="50" charset="-128"/>
                <a:cs typeface="Meiryo UI" pitchFamily="50" charset="-128"/>
              </a:rPr>
              <a:t>。</a:t>
            </a:r>
            <a:endParaRPr lang="en-US" altLang="ja-JP" sz="1200" b="1" dirty="0">
              <a:latin typeface="Meiryo UI" pitchFamily="50" charset="-128"/>
              <a:ea typeface="Meiryo UI" pitchFamily="50" charset="-128"/>
              <a:cs typeface="Meiryo UI" pitchFamily="50" charset="-128"/>
            </a:endParaRPr>
          </a:p>
          <a:p>
            <a:endParaRPr lang="en-US" altLang="ja-JP" sz="1200" b="1" dirty="0">
              <a:latin typeface="Meiryo UI" pitchFamily="50" charset="-128"/>
              <a:ea typeface="Meiryo UI" pitchFamily="50" charset="-128"/>
              <a:cs typeface="Meiryo UI" pitchFamily="50" charset="-128"/>
            </a:endParaRPr>
          </a:p>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状況により開講を延期、中止させていただく場合がございます。ご了承くださいませ。</a:t>
            </a:r>
            <a:endParaRPr lang="en-US" altLang="ja-JP" sz="1100" dirty="0">
              <a:latin typeface="Meiryo UI" pitchFamily="50" charset="-128"/>
              <a:ea typeface="Meiryo UI" pitchFamily="50" charset="-128"/>
              <a:cs typeface="Meiryo UI" pitchFamily="50" charset="-128"/>
            </a:endParaRPr>
          </a:p>
          <a:p>
            <a:r>
              <a:rPr lang="ja-JP" altLang="en-US" sz="1200" b="1" dirty="0">
                <a:latin typeface="Meiryo UI" pitchFamily="50" charset="-128"/>
                <a:ea typeface="Meiryo UI" pitchFamily="50" charset="-128"/>
                <a:cs typeface="Meiryo UI" pitchFamily="50" charset="-128"/>
              </a:rPr>
              <a:t>会場：</a:t>
            </a:r>
            <a:r>
              <a:rPr lang="ja-JP" altLang="en-US" sz="1200" b="1" dirty="0">
                <a:solidFill>
                  <a:srgbClr val="000000"/>
                </a:solidFill>
                <a:latin typeface="Meiryo UI" pitchFamily="50" charset="-128"/>
                <a:ea typeface="Meiryo UI" pitchFamily="50" charset="-128"/>
                <a:cs typeface="Meiryo UI" pitchFamily="50" charset="-128"/>
              </a:rPr>
              <a:t>大阪駅前第</a:t>
            </a:r>
            <a:r>
              <a:rPr lang="en-US" altLang="ja-JP" sz="1200" b="1" dirty="0">
                <a:solidFill>
                  <a:srgbClr val="000000"/>
                </a:solidFill>
                <a:latin typeface="Meiryo UI" pitchFamily="50" charset="-128"/>
                <a:ea typeface="Meiryo UI" pitchFamily="50" charset="-128"/>
                <a:cs typeface="Meiryo UI" pitchFamily="50" charset="-128"/>
              </a:rPr>
              <a:t>2</a:t>
            </a:r>
            <a:r>
              <a:rPr lang="ja-JP" altLang="en-US" sz="1200" b="1" dirty="0">
                <a:solidFill>
                  <a:srgbClr val="000000"/>
                </a:solidFill>
                <a:latin typeface="Meiryo UI" pitchFamily="50" charset="-128"/>
                <a:ea typeface="Meiryo UI" pitchFamily="50" charset="-128"/>
                <a:cs typeface="Meiryo UI" pitchFamily="50" charset="-128"/>
              </a:rPr>
              <a:t>ビル</a:t>
            </a:r>
            <a:r>
              <a:rPr lang="en-US" altLang="ja-JP" sz="1200" b="1" dirty="0">
                <a:solidFill>
                  <a:srgbClr val="000000"/>
                </a:solidFill>
                <a:latin typeface="Meiryo UI" pitchFamily="50" charset="-128"/>
                <a:ea typeface="Meiryo UI" pitchFamily="50" charset="-128"/>
                <a:cs typeface="Meiryo UI" pitchFamily="50" charset="-128"/>
              </a:rPr>
              <a:t>15</a:t>
            </a:r>
            <a:r>
              <a:rPr lang="ja-JP" altLang="en-US" sz="1200" b="1" dirty="0">
                <a:solidFill>
                  <a:srgbClr val="000000"/>
                </a:solidFill>
                <a:latin typeface="Meiryo UI" pitchFamily="50" charset="-128"/>
                <a:ea typeface="Meiryo UI" pitchFamily="50" charset="-128"/>
                <a:cs typeface="Meiryo UI" pitchFamily="50" charset="-128"/>
              </a:rPr>
              <a:t>階</a:t>
            </a:r>
            <a:r>
              <a:rPr lang="ja-JP" altLang="en-US" sz="1200" b="1" dirty="0">
                <a:solidFill>
                  <a:srgbClr val="000000"/>
                </a:solidFill>
                <a:latin typeface="Meiryo UI" panose="020B0604030504040204" pitchFamily="50" charset="-128"/>
                <a:ea typeface="Meiryo UI" panose="020B0604030504040204" pitchFamily="50" charset="-128"/>
              </a:rPr>
              <a:t>（大阪府大阪市北区梅田</a:t>
            </a:r>
            <a:r>
              <a:rPr lang="en-US" altLang="ja-JP" sz="1200" b="1" dirty="0">
                <a:solidFill>
                  <a:srgbClr val="000000"/>
                </a:solidFill>
                <a:latin typeface="Meiryo UI" panose="020B0604030504040204" pitchFamily="50" charset="-128"/>
                <a:ea typeface="Meiryo UI" panose="020B0604030504040204" pitchFamily="50" charset="-128"/>
              </a:rPr>
              <a:t>1-2-2</a:t>
            </a:r>
            <a:r>
              <a:rPr lang="ja-JP" altLang="en-US" sz="1200" b="1" dirty="0">
                <a:solidFill>
                  <a:srgbClr val="000000"/>
                </a:solidFill>
                <a:latin typeface="Meiryo UI" panose="020B0604030504040204" pitchFamily="50" charset="-128"/>
                <a:ea typeface="Meiryo UI" panose="020B0604030504040204" pitchFamily="50" charset="-128"/>
              </a:rPr>
              <a:t>）　</a:t>
            </a:r>
            <a:r>
              <a:rPr lang="ja-JP" altLang="en-US" sz="900" b="1" dirty="0">
                <a:solidFill>
                  <a:srgbClr val="000000"/>
                </a:solidFill>
                <a:latin typeface="Meiryo UI" panose="020B0604030504040204" pitchFamily="50" charset="-128"/>
                <a:ea typeface="Meiryo UI" panose="020B0604030504040204" pitchFamily="50" charset="-128"/>
              </a:rPr>
              <a:t>Ｊ</a:t>
            </a:r>
            <a:r>
              <a:rPr lang="en-US" altLang="ja-JP" sz="900" b="1" dirty="0">
                <a:solidFill>
                  <a:srgbClr val="000000"/>
                </a:solidFill>
                <a:latin typeface="Meiryo UI" panose="020B0604030504040204" pitchFamily="50" charset="-128"/>
                <a:ea typeface="Meiryo UI" panose="020B0604030504040204" pitchFamily="50" charset="-128"/>
              </a:rPr>
              <a:t>R</a:t>
            </a:r>
            <a:r>
              <a:rPr lang="ja-JP" altLang="en-US" sz="900" b="1" dirty="0">
                <a:solidFill>
                  <a:srgbClr val="000000"/>
                </a:solidFill>
                <a:latin typeface="Meiryo UI" panose="020B0604030504040204" pitchFamily="50" charset="-128"/>
                <a:ea typeface="Meiryo UI" panose="020B0604030504040204" pitchFamily="50" charset="-128"/>
              </a:rPr>
              <a:t>「大阪駅」地下鉄御堂筋線「梅田駅」より徒歩</a:t>
            </a:r>
            <a:r>
              <a:rPr lang="en-US" altLang="ja-JP" sz="900" b="1" dirty="0">
                <a:solidFill>
                  <a:srgbClr val="000000"/>
                </a:solidFill>
                <a:latin typeface="Meiryo UI" panose="020B0604030504040204" pitchFamily="50" charset="-128"/>
                <a:ea typeface="Meiryo UI" panose="020B0604030504040204" pitchFamily="50" charset="-128"/>
              </a:rPr>
              <a:t>8</a:t>
            </a:r>
            <a:r>
              <a:rPr lang="ja-JP" altLang="en-US" sz="900" b="1" dirty="0">
                <a:solidFill>
                  <a:srgbClr val="000000"/>
                </a:solidFill>
                <a:latin typeface="Meiryo UI" panose="020B0604030504040204" pitchFamily="50" charset="-128"/>
                <a:ea typeface="Meiryo UI" panose="020B0604030504040204" pitchFamily="50" charset="-128"/>
              </a:rPr>
              <a:t>分</a:t>
            </a:r>
            <a:endParaRPr lang="en-US" altLang="ja-JP" sz="900" b="1" i="1" dirty="0">
              <a:solidFill>
                <a:srgbClr val="000000"/>
              </a:solidFill>
              <a:latin typeface="Meiryo UI" pitchFamily="50" charset="-128"/>
              <a:ea typeface="Meiryo UI" pitchFamily="50" charset="-128"/>
              <a:cs typeface="Meiryo UI" pitchFamily="50" charset="-128"/>
            </a:endParaRPr>
          </a:p>
          <a:p>
            <a:r>
              <a:rPr lang="ja-JP" altLang="en-US" sz="900" b="1" dirty="0">
                <a:latin typeface="Meiryo UI" panose="020B0604030504040204" pitchFamily="50" charset="-128"/>
                <a:ea typeface="Meiryo UI" panose="020B0604030504040204" pitchFamily="50" charset="-128"/>
              </a:rPr>
              <a:t>　</a:t>
            </a:r>
            <a:r>
              <a:rPr lang="ja-JP" altLang="en-US" sz="1100" b="1" dirty="0">
                <a:latin typeface="Meiryo UI" pitchFamily="50" charset="-128"/>
                <a:ea typeface="Meiryo UI" pitchFamily="50" charset="-128"/>
                <a:cs typeface="Meiryo UI" pitchFamily="50" charset="-128"/>
              </a:rPr>
              <a:t>受講料：</a:t>
            </a:r>
            <a:r>
              <a:rPr lang="en-US" altLang="ja-JP" sz="1100" b="1" dirty="0">
                <a:latin typeface="Meiryo UI" pitchFamily="50" charset="-128"/>
                <a:ea typeface="Meiryo UI" pitchFamily="50" charset="-128"/>
                <a:cs typeface="Meiryo UI" pitchFamily="50" charset="-128"/>
              </a:rPr>
              <a:t>18,000</a:t>
            </a:r>
            <a:r>
              <a:rPr lang="ja-JP" altLang="en-US" sz="1100" b="1" dirty="0">
                <a:latin typeface="Meiryo UI" pitchFamily="50" charset="-128"/>
                <a:ea typeface="Meiryo UI" pitchFamily="50" charset="-128"/>
                <a:cs typeface="Meiryo UI" pitchFamily="50" charset="-128"/>
              </a:rPr>
              <a:t>円</a:t>
            </a:r>
            <a:r>
              <a:rPr lang="en-US" altLang="ja-JP" sz="1100" b="1" dirty="0">
                <a:latin typeface="Meiryo UI" pitchFamily="50" charset="-128"/>
                <a:ea typeface="Meiryo UI" pitchFamily="50" charset="-128"/>
                <a:cs typeface="Meiryo UI" pitchFamily="50" charset="-128"/>
              </a:rPr>
              <a:t>/1</a:t>
            </a:r>
            <a:r>
              <a:rPr lang="ja-JP" altLang="en-US" sz="1100" b="1" dirty="0">
                <a:latin typeface="Meiryo UI" pitchFamily="50" charset="-128"/>
                <a:ea typeface="Meiryo UI" pitchFamily="50" charset="-128"/>
                <a:cs typeface="Meiryo UI" pitchFamily="50" charset="-128"/>
              </a:rPr>
              <a:t>名様</a:t>
            </a:r>
            <a:r>
              <a:rPr lang="en-US" altLang="ja-JP" sz="1100" b="1" dirty="0">
                <a:latin typeface="Meiryo UI" pitchFamily="50" charset="-128"/>
                <a:ea typeface="Meiryo UI" pitchFamily="50" charset="-128"/>
                <a:cs typeface="Meiryo UI" pitchFamily="50" charset="-128"/>
              </a:rPr>
              <a:t>(</a:t>
            </a:r>
            <a:r>
              <a:rPr lang="ja-JP" altLang="en-US" sz="1100" b="1" dirty="0">
                <a:latin typeface="Meiryo UI" pitchFamily="50" charset="-128"/>
                <a:ea typeface="Meiryo UI" pitchFamily="50" charset="-128"/>
                <a:cs typeface="Meiryo UI" pitchFamily="50" charset="-128"/>
              </a:rPr>
              <a:t>消費税別</a:t>
            </a:r>
            <a:r>
              <a:rPr lang="en-US" altLang="ja-JP" sz="1100" b="1" dirty="0">
                <a:latin typeface="Meiryo UI" pitchFamily="50" charset="-128"/>
                <a:ea typeface="Meiryo UI" pitchFamily="50" charset="-128"/>
                <a:cs typeface="Meiryo UI" pitchFamily="50" charset="-128"/>
              </a:rPr>
              <a:t>/</a:t>
            </a:r>
            <a:r>
              <a:rPr lang="ja-JP" altLang="en-US" sz="1100" b="1" dirty="0">
                <a:latin typeface="Meiryo UI" pitchFamily="50" charset="-128"/>
                <a:ea typeface="Meiryo UI" pitchFamily="50" charset="-128"/>
                <a:cs typeface="Meiryo UI" pitchFamily="50" charset="-128"/>
              </a:rPr>
              <a:t>教材費含む）定員：各回</a:t>
            </a:r>
            <a:r>
              <a:rPr lang="en-US" altLang="ja-JP" sz="1100" b="1" dirty="0">
                <a:latin typeface="Meiryo UI" pitchFamily="50" charset="-128"/>
                <a:ea typeface="Meiryo UI" pitchFamily="50" charset="-128"/>
                <a:cs typeface="Meiryo UI" pitchFamily="50" charset="-128"/>
              </a:rPr>
              <a:t>18</a:t>
            </a:r>
            <a:r>
              <a:rPr lang="ja-JP" altLang="en-US" sz="1100" b="1" dirty="0">
                <a:latin typeface="Meiryo UI" pitchFamily="50" charset="-128"/>
                <a:ea typeface="Meiryo UI" pitchFamily="50" charset="-128"/>
                <a:cs typeface="Meiryo UI" pitchFamily="50" charset="-128"/>
              </a:rPr>
              <a:t>名　　　</a:t>
            </a: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人数に満たない場合は開講を見送る可能性もございます。</a:t>
            </a:r>
            <a:endParaRPr lang="en-US" altLang="ja-JP" sz="1100" b="1" dirty="0">
              <a:latin typeface="Meiryo UI" pitchFamily="50" charset="-128"/>
              <a:ea typeface="Meiryo UI" pitchFamily="50" charset="-128"/>
              <a:cs typeface="Meiryo UI" pitchFamily="50" charset="-128"/>
            </a:endParaRPr>
          </a:p>
          <a:p>
            <a:endParaRPr lang="en-US" altLang="ja-JP" sz="1100" b="1" dirty="0">
              <a:latin typeface="Meiryo UI" pitchFamily="50" charset="-128"/>
              <a:ea typeface="Meiryo UI" pitchFamily="50" charset="-128"/>
              <a:cs typeface="Meiryo UI" pitchFamily="50" charset="-128"/>
            </a:endParaRPr>
          </a:p>
          <a:p>
            <a:endParaRPr lang="en-US" altLang="ja-JP" sz="1800" b="1" dirty="0">
              <a:latin typeface="Meiryo UI" pitchFamily="50" charset="-128"/>
              <a:ea typeface="Meiryo UI" pitchFamily="50" charset="-128"/>
              <a:cs typeface="Meiryo UI" pitchFamily="50" charset="-128"/>
            </a:endParaRPr>
          </a:p>
          <a:p>
            <a:endParaRPr lang="en-US" altLang="ja-JP" sz="1200" b="1" dirty="0">
              <a:latin typeface="Meiryo UI" pitchFamily="50" charset="-128"/>
              <a:ea typeface="Meiryo UI" pitchFamily="50" charset="-128"/>
              <a:cs typeface="Meiryo UI" pitchFamily="50" charset="-128"/>
            </a:endParaRPr>
          </a:p>
        </p:txBody>
      </p:sp>
      <p:sp>
        <p:nvSpPr>
          <p:cNvPr id="52" name="正方形/長方形 51"/>
          <p:cNvSpPr/>
          <p:nvPr/>
        </p:nvSpPr>
        <p:spPr>
          <a:xfrm>
            <a:off x="46106" y="696546"/>
            <a:ext cx="1002598" cy="95417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100" dirty="0">
                <a:latin typeface="HG丸ｺﾞｼｯｸM-PRO" panose="020F0600000000000000" pitchFamily="50" charset="-128"/>
                <a:ea typeface="HG丸ｺﾞｼｯｸM-PRO" panose="020F0600000000000000" pitchFamily="50" charset="-128"/>
              </a:rPr>
              <a:t>日本医療</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事務協会</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主催</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48" name="正方形/長方形 47"/>
          <p:cNvSpPr/>
          <p:nvPr/>
        </p:nvSpPr>
        <p:spPr>
          <a:xfrm>
            <a:off x="80372" y="608060"/>
            <a:ext cx="7383693" cy="994865"/>
          </a:xfrm>
          <a:prstGeom prst="rect">
            <a:avLst/>
          </a:prstGeom>
          <a:ln w="6350">
            <a:solidFill>
              <a:schemeClr val="tx1"/>
            </a:solidFill>
          </a:ln>
        </p:spPr>
        <p:style>
          <a:lnRef idx="2">
            <a:schemeClr val="dk1">
              <a:shade val="50000"/>
            </a:schemeClr>
          </a:lnRef>
          <a:fillRef idx="1">
            <a:schemeClr val="dk1"/>
          </a:fillRef>
          <a:effectRef idx="0">
            <a:schemeClr val="dk1"/>
          </a:effectRef>
          <a:fontRef idx="minor">
            <a:schemeClr val="lt1"/>
          </a:fontRef>
        </p:style>
        <p:txBody>
          <a:bodyPr lIns="87782" tIns="43891" rIns="87782" bIns="43891" rtlCol="0" anchor="ctr"/>
          <a:lstStyle/>
          <a:p>
            <a:pPr algn="ctr"/>
            <a:endParaRPr kumimoji="1" lang="ja-JP" altLang="en-US" dirty="0"/>
          </a:p>
        </p:txBody>
      </p:sp>
      <p:sp>
        <p:nvSpPr>
          <p:cNvPr id="11" name="四角形: 角を丸くする 10">
            <a:extLst>
              <a:ext uri="{FF2B5EF4-FFF2-40B4-BE49-F238E27FC236}">
                <a16:creationId xmlns:a16="http://schemas.microsoft.com/office/drawing/2014/main" id="{BDB11480-82D7-4E80-AE79-4175EC25D9CF}"/>
              </a:ext>
            </a:extLst>
          </p:cNvPr>
          <p:cNvSpPr/>
          <p:nvPr/>
        </p:nvSpPr>
        <p:spPr>
          <a:xfrm>
            <a:off x="4991954" y="652407"/>
            <a:ext cx="2458791" cy="877731"/>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4834790" y="857584"/>
            <a:ext cx="2483916" cy="538112"/>
          </a:xfrm>
          <a:prstGeom prst="rect">
            <a:avLst/>
          </a:prstGeom>
          <a:noFill/>
          <a:ln w="28575">
            <a:noFill/>
          </a:ln>
        </p:spPr>
        <p:txBody>
          <a:bodyPr wrap="square" lIns="87782" tIns="34560" rIns="87782" bIns="0" rtlCol="0">
            <a:spAutoFit/>
          </a:bodyPr>
          <a:lstStyle/>
          <a:p>
            <a:pPr algn="ctr">
              <a:lnSpc>
                <a:spcPct val="90000"/>
              </a:lnSpc>
            </a:pPr>
            <a:r>
              <a:rPr lang="ja-JP" altLang="en-US" sz="1200" b="1" spc="-70" dirty="0">
                <a:latin typeface="メイリオ" pitchFamily="50" charset="-128"/>
                <a:ea typeface="メイリオ" pitchFamily="50" charset="-128"/>
                <a:cs typeface="メイリオ" pitchFamily="50" charset="-128"/>
              </a:rPr>
              <a:t>　・</a:t>
            </a:r>
            <a:r>
              <a:rPr lang="en-US" altLang="ja-JP" sz="1200" b="1" spc="-70" dirty="0">
                <a:latin typeface="メイリオ" pitchFamily="50" charset="-128"/>
                <a:ea typeface="メイリオ" pitchFamily="50" charset="-128"/>
                <a:cs typeface="メイリオ" pitchFamily="50" charset="-128"/>
              </a:rPr>
              <a:t>2020/4/12(</a:t>
            </a:r>
            <a:r>
              <a:rPr lang="ja-JP" altLang="en-US" sz="1200" b="1" spc="-70" dirty="0">
                <a:latin typeface="メイリオ" pitchFamily="50" charset="-128"/>
                <a:ea typeface="メイリオ" pitchFamily="50" charset="-128"/>
                <a:cs typeface="メイリオ" pitchFamily="50" charset="-128"/>
              </a:rPr>
              <a:t>日</a:t>
            </a:r>
            <a:r>
              <a:rPr lang="en-US" altLang="ja-JP" sz="1200" b="1" spc="-70" dirty="0">
                <a:latin typeface="メイリオ" pitchFamily="50" charset="-128"/>
                <a:ea typeface="メイリオ" pitchFamily="50" charset="-128"/>
                <a:cs typeface="メイリオ" pitchFamily="50" charset="-128"/>
              </a:rPr>
              <a:t>)</a:t>
            </a:r>
          </a:p>
          <a:p>
            <a:pPr algn="ctr">
              <a:lnSpc>
                <a:spcPct val="90000"/>
              </a:lnSpc>
            </a:pPr>
            <a:r>
              <a:rPr lang="ja-JP" altLang="en-US" sz="1200" b="1" spc="-70" dirty="0">
                <a:latin typeface="メイリオ" pitchFamily="50" charset="-128"/>
                <a:ea typeface="メイリオ" pitchFamily="50" charset="-128"/>
                <a:cs typeface="メイリオ" pitchFamily="50" charset="-128"/>
              </a:rPr>
              <a:t>　　</a:t>
            </a:r>
            <a:r>
              <a:rPr lang="en-US" altLang="ja-JP" sz="1200" b="1" spc="-70" dirty="0">
                <a:latin typeface="メイリオ" pitchFamily="50" charset="-128"/>
                <a:ea typeface="メイリオ" pitchFamily="50" charset="-128"/>
                <a:cs typeface="メイリオ" pitchFamily="50" charset="-128"/>
              </a:rPr>
              <a:t>2020/4/23(</a:t>
            </a:r>
            <a:r>
              <a:rPr lang="ja-JP" altLang="en-US" sz="1200" b="1" spc="-70" dirty="0">
                <a:latin typeface="メイリオ" pitchFamily="50" charset="-128"/>
                <a:ea typeface="メイリオ" pitchFamily="50" charset="-128"/>
                <a:cs typeface="メイリオ" pitchFamily="50" charset="-128"/>
              </a:rPr>
              <a:t>木</a:t>
            </a:r>
            <a:r>
              <a:rPr lang="en-US" altLang="ja-JP" sz="1200" b="1" spc="-70" dirty="0">
                <a:latin typeface="メイリオ" pitchFamily="50" charset="-128"/>
                <a:ea typeface="メイリオ" pitchFamily="50" charset="-128"/>
                <a:cs typeface="メイリオ" pitchFamily="50" charset="-128"/>
              </a:rPr>
              <a:t>) </a:t>
            </a:r>
            <a:r>
              <a:rPr lang="ja-JP" altLang="en-US" sz="1200" b="1" spc="-70" dirty="0">
                <a:latin typeface="メイリオ" pitchFamily="50" charset="-128"/>
                <a:ea typeface="メイリオ" pitchFamily="50" charset="-128"/>
                <a:cs typeface="メイリオ" pitchFamily="50" charset="-128"/>
              </a:rPr>
              <a:t>　　　</a:t>
            </a:r>
            <a:endParaRPr lang="en-US" altLang="ja-JP" sz="1200" b="1" spc="-70" dirty="0">
              <a:latin typeface="メイリオ" pitchFamily="50" charset="-128"/>
              <a:ea typeface="メイリオ" pitchFamily="50" charset="-128"/>
              <a:cs typeface="メイリオ" pitchFamily="50" charset="-128"/>
            </a:endParaRPr>
          </a:p>
          <a:p>
            <a:pPr algn="ctr">
              <a:lnSpc>
                <a:spcPct val="90000"/>
              </a:lnSpc>
            </a:pPr>
            <a:r>
              <a:rPr lang="ja-JP" altLang="en-US" sz="1200" b="1" spc="-70" dirty="0">
                <a:latin typeface="メイリオ" pitchFamily="50" charset="-128"/>
                <a:ea typeface="メイリオ" pitchFamily="50" charset="-128"/>
                <a:cs typeface="メイリオ" pitchFamily="50" charset="-128"/>
              </a:rPr>
              <a:t>梅田</a:t>
            </a:r>
            <a:endParaRPr lang="en-US" altLang="ja-JP" sz="1200" b="1" spc="-70" dirty="0">
              <a:latin typeface="メイリオ" pitchFamily="50" charset="-128"/>
              <a:ea typeface="メイリオ" pitchFamily="50" charset="-128"/>
              <a:cs typeface="メイリオ" pitchFamily="50" charset="-128"/>
            </a:endParaRPr>
          </a:p>
        </p:txBody>
      </p:sp>
      <p:sp>
        <p:nvSpPr>
          <p:cNvPr id="56" name="正方形/長方形 55"/>
          <p:cNvSpPr/>
          <p:nvPr/>
        </p:nvSpPr>
        <p:spPr>
          <a:xfrm>
            <a:off x="3200400" y="9879835"/>
            <a:ext cx="4188236" cy="211822"/>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noFill/>
            </a:endParaRPr>
          </a:p>
        </p:txBody>
      </p:sp>
      <p:cxnSp>
        <p:nvCxnSpPr>
          <p:cNvPr id="68" name="直線コネクタ 67"/>
          <p:cNvCxnSpPr/>
          <p:nvPr/>
        </p:nvCxnSpPr>
        <p:spPr>
          <a:xfrm flipV="1">
            <a:off x="-14514" y="10091544"/>
            <a:ext cx="7575340" cy="689"/>
          </a:xfrm>
          <a:prstGeom prst="line">
            <a:avLst/>
          </a:prstGeom>
          <a:noFill/>
          <a:ln w="12700" cap="flat" cmpd="sng" algn="ctr">
            <a:solidFill>
              <a:srgbClr val="000000">
                <a:shade val="95000"/>
                <a:satMod val="105000"/>
              </a:srgbClr>
            </a:solidFill>
            <a:prstDash val="solid"/>
          </a:ln>
          <a:effectLst/>
        </p:spPr>
      </p:cxnSp>
      <p:cxnSp>
        <p:nvCxnSpPr>
          <p:cNvPr id="77" name="直線コネクタ 76"/>
          <p:cNvCxnSpPr>
            <a:cxnSpLocks/>
            <a:stCxn id="42" idx="2"/>
            <a:endCxn id="74" idx="2"/>
          </p:cNvCxnSpPr>
          <p:nvPr/>
        </p:nvCxnSpPr>
        <p:spPr>
          <a:xfrm>
            <a:off x="3763958" y="3338810"/>
            <a:ext cx="1" cy="249863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B661670D-5FB1-45C5-8DEB-8B8AFD5565FC}"/>
              </a:ext>
            </a:extLst>
          </p:cNvPr>
          <p:cNvGrpSpPr/>
          <p:nvPr/>
        </p:nvGrpSpPr>
        <p:grpSpPr>
          <a:xfrm>
            <a:off x="191298" y="7111218"/>
            <a:ext cx="7222756" cy="1520790"/>
            <a:chOff x="196811" y="7455019"/>
            <a:chExt cx="7222756" cy="1504728"/>
          </a:xfrm>
        </p:grpSpPr>
        <p:sp>
          <p:nvSpPr>
            <p:cNvPr id="89" name="Text Box 63"/>
            <p:cNvSpPr txBox="1">
              <a:spLocks noChangeArrowheads="1"/>
            </p:cNvSpPr>
            <p:nvPr/>
          </p:nvSpPr>
          <p:spPr bwMode="auto">
            <a:xfrm>
              <a:off x="304295" y="7834360"/>
              <a:ext cx="7115272" cy="112538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100" dirty="0">
                  <a:latin typeface="Meiryo UI" pitchFamily="50" charset="-128"/>
                  <a:ea typeface="Meiryo UI" pitchFamily="50" charset="-128"/>
                  <a:cs typeface="Meiryo UI" pitchFamily="50" charset="-128"/>
                </a:rPr>
                <a:t>医療機関名：　　　　　　　　　　　　　　　　　　　　　　 　　 　　　　　　 担当者名：</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受講者名①：　　　　　　　　　　　　　　　　　　　　　　　　　　　　　　　 受講者名②：</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住所：</a:t>
              </a:r>
              <a:r>
                <a:rPr lang="en-US" altLang="ja-JP" sz="1100" dirty="0">
                  <a:latin typeface="Meiryo UI" pitchFamily="50" charset="-128"/>
                  <a:ea typeface="Meiryo UI" pitchFamily="50" charset="-128"/>
                  <a:cs typeface="Meiryo UI" pitchFamily="50" charset="-128"/>
                </a:rPr>
                <a:t>〒</a:t>
              </a:r>
            </a:p>
            <a:p>
              <a:pPr>
                <a:spcBef>
                  <a:spcPct val="50000"/>
                </a:spcBef>
                <a:defRPr/>
              </a:pPr>
              <a:r>
                <a:rPr lang="en-US" altLang="ja-JP" sz="1100" dirty="0">
                  <a:latin typeface="Meiryo UI" pitchFamily="50" charset="-128"/>
                  <a:ea typeface="Meiryo UI" pitchFamily="50" charset="-128"/>
                  <a:cs typeface="Meiryo UI" pitchFamily="50" charset="-128"/>
                </a:rPr>
                <a:t>TEL</a:t>
              </a:r>
              <a:r>
                <a:rPr lang="ja-JP" altLang="en-US" sz="1100" dirty="0">
                  <a:latin typeface="Meiryo UI" pitchFamily="50" charset="-128"/>
                  <a:ea typeface="Meiryo UI" pitchFamily="50" charset="-128"/>
                  <a:cs typeface="Meiryo UI" pitchFamily="50" charset="-128"/>
                </a:rPr>
                <a:t>：　　　　　　　　　　　　　　　　　　　　　　　　　　　　　　　　　　　　ＦＡＸ：</a:t>
              </a:r>
              <a:endParaRPr lang="en-US" altLang="ja-JP" sz="1100" dirty="0">
                <a:latin typeface="Meiryo UI" pitchFamily="50" charset="-128"/>
                <a:ea typeface="Meiryo UI" pitchFamily="50" charset="-128"/>
                <a:cs typeface="Meiryo UI" pitchFamily="50" charset="-128"/>
              </a:endParaRPr>
            </a:p>
          </p:txBody>
        </p:sp>
        <p:sp>
          <p:nvSpPr>
            <p:cNvPr id="93" name="Rectangle 132"/>
            <p:cNvSpPr>
              <a:spLocks noChangeArrowheads="1"/>
            </p:cNvSpPr>
            <p:nvPr/>
          </p:nvSpPr>
          <p:spPr bwMode="auto">
            <a:xfrm>
              <a:off x="211670" y="7755998"/>
              <a:ext cx="7167637" cy="111450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9569" tIns="49785" rIns="99569" bIns="49785" anchor="ctr"/>
            <a:lstStyle/>
            <a:p>
              <a:pPr>
                <a:defRPr/>
              </a:pPr>
              <a:endParaRPr lang="ja-JP" altLang="en-US">
                <a:latin typeface="Meiryo UI" pitchFamily="50" charset="-128"/>
                <a:ea typeface="Meiryo UI" pitchFamily="50" charset="-128"/>
                <a:cs typeface="Meiryo UI" pitchFamily="50" charset="-128"/>
              </a:endParaRPr>
            </a:p>
          </p:txBody>
        </p:sp>
        <p:sp>
          <p:nvSpPr>
            <p:cNvPr id="6" name="正方形/長方形 5"/>
            <p:cNvSpPr/>
            <p:nvPr/>
          </p:nvSpPr>
          <p:spPr>
            <a:xfrm>
              <a:off x="196811" y="7455019"/>
              <a:ext cx="7182495" cy="364124"/>
            </a:xfrm>
            <a:prstGeom prst="rect">
              <a:avLst/>
            </a:prstGeom>
            <a:solidFill>
              <a:schemeClr val="accent4">
                <a:lumMod val="95000"/>
                <a:lumOff val="5000"/>
              </a:schemeClr>
            </a:solidFill>
          </p:spPr>
          <p:style>
            <a:lnRef idx="1">
              <a:schemeClr val="dk1"/>
            </a:lnRef>
            <a:fillRef idx="3">
              <a:schemeClr val="dk1"/>
            </a:fillRef>
            <a:effectRef idx="2">
              <a:schemeClr val="dk1"/>
            </a:effectRef>
            <a:fontRef idx="minor">
              <a:schemeClr val="lt1"/>
            </a:fontRef>
          </p:style>
          <p:txBody>
            <a:bodyPr rtlCol="0" anchor="ctr"/>
            <a:lstStyle/>
            <a:p>
              <a:pPr defTabSz="497845" fontAlgn="auto">
                <a:spcBef>
                  <a:spcPts val="0"/>
                </a:spcBef>
                <a:spcAft>
                  <a:spcPts val="0"/>
                </a:spcAft>
              </a:pPr>
              <a:r>
                <a:rPr lang="ja-JP" altLang="en-US" sz="1400" dirty="0">
                  <a:solidFill>
                    <a:srgbClr val="FFFFFF"/>
                  </a:solidFill>
                  <a:latin typeface="HGP創英角ｺﾞｼｯｸUB" pitchFamily="50" charset="-128"/>
                  <a:ea typeface="HGP創英角ｺﾞｼｯｸUB" pitchFamily="50" charset="-128"/>
                  <a:cs typeface="メイリオ" pitchFamily="50" charset="-128"/>
                </a:rPr>
                <a:t>　　　　　　　　　今すぐお申込み下さい！　返信先</a:t>
              </a:r>
              <a:r>
                <a:rPr lang="en-US" altLang="ja-JP" sz="1400" dirty="0">
                  <a:solidFill>
                    <a:srgbClr val="FFFFFF"/>
                  </a:solidFill>
                  <a:latin typeface="HGP創英角ｺﾞｼｯｸUB" pitchFamily="50" charset="-128"/>
                  <a:ea typeface="HGP創英角ｺﾞｼｯｸUB" pitchFamily="50" charset="-128"/>
                  <a:cs typeface="メイリオ" pitchFamily="50" charset="-128"/>
                </a:rPr>
                <a:t>FAX</a:t>
              </a:r>
              <a:r>
                <a:rPr lang="ja-JP" altLang="en-US" sz="1400" dirty="0">
                  <a:solidFill>
                    <a:srgbClr val="FFFFFF"/>
                  </a:solidFill>
                  <a:latin typeface="HGP創英角ｺﾞｼｯｸUB" pitchFamily="50" charset="-128"/>
                  <a:ea typeface="HGP創英角ｺﾞｼｯｸUB" pitchFamily="50" charset="-128"/>
                  <a:cs typeface="メイリオ" pitchFamily="50" charset="-128"/>
                </a:rPr>
                <a:t>番号　　</a:t>
              </a:r>
              <a:r>
                <a:rPr lang="en-US" altLang="ja-JP" sz="1400" b="1" dirty="0">
                  <a:solidFill>
                    <a:srgbClr val="FFFFFF"/>
                  </a:solidFill>
                  <a:latin typeface="HGP創英角ｺﾞｼｯｸUB" pitchFamily="50" charset="-128"/>
                  <a:ea typeface="HGP創英角ｺﾞｼｯｸUB" pitchFamily="50" charset="-128"/>
                  <a:cs typeface="メイリオ" pitchFamily="50" charset="-128"/>
                </a:rPr>
                <a:t>06-6131-5108</a:t>
              </a:r>
              <a:endParaRPr lang="ja-JP" altLang="en-US" sz="1400" dirty="0">
                <a:solidFill>
                  <a:srgbClr val="FFFFFF"/>
                </a:solidFill>
                <a:latin typeface="HGP創英角ｺﾞｼｯｸUB" pitchFamily="50" charset="-128"/>
                <a:ea typeface="HGP創英角ｺﾞｼｯｸUB" pitchFamily="50" charset="-128"/>
                <a:cs typeface="メイリオ" pitchFamily="50" charset="-128"/>
              </a:endParaRPr>
            </a:p>
          </p:txBody>
        </p:sp>
      </p:grpSp>
      <p:grpSp>
        <p:nvGrpSpPr>
          <p:cNvPr id="4" name="グループ化 3">
            <a:extLst>
              <a:ext uri="{FF2B5EF4-FFF2-40B4-BE49-F238E27FC236}">
                <a16:creationId xmlns:a16="http://schemas.microsoft.com/office/drawing/2014/main" id="{2D5557D5-D6DA-4C7E-BF0F-0327BDEF55F6}"/>
              </a:ext>
            </a:extLst>
          </p:cNvPr>
          <p:cNvGrpSpPr/>
          <p:nvPr/>
        </p:nvGrpSpPr>
        <p:grpSpPr>
          <a:xfrm>
            <a:off x="2004717" y="1706712"/>
            <a:ext cx="5462177" cy="923131"/>
            <a:chOff x="1517452" y="1660015"/>
            <a:chExt cx="6195631" cy="923131"/>
          </a:xfrm>
        </p:grpSpPr>
        <p:sp>
          <p:nvSpPr>
            <p:cNvPr id="104" name="正方形/長方形 103"/>
            <p:cNvSpPr/>
            <p:nvPr/>
          </p:nvSpPr>
          <p:spPr>
            <a:xfrm>
              <a:off x="1535209" y="1660015"/>
              <a:ext cx="5768533" cy="363330"/>
            </a:xfrm>
            <a:prstGeom prst="rect">
              <a:avLst/>
            </a:prstGeom>
            <a:noFill/>
            <a:ln w="28575">
              <a:noFill/>
              <a:prstDash val="sysDot"/>
            </a:ln>
          </p:spPr>
          <p:style>
            <a:lnRef idx="2">
              <a:schemeClr val="accent4"/>
            </a:lnRef>
            <a:fillRef idx="1">
              <a:schemeClr val="lt1"/>
            </a:fillRef>
            <a:effectRef idx="0">
              <a:schemeClr val="accent4"/>
            </a:effectRef>
            <a:fontRef idx="minor">
              <a:schemeClr val="dk1"/>
            </a:fontRef>
          </p:style>
          <p:txBody>
            <a:bodyPr wrap="square" lIns="87782" tIns="43891" rIns="87782" bIns="43891" numCol="1" rtlCol="0" anchor="ctr">
              <a:spAutoFit/>
            </a:bodyPr>
            <a:lstStyle/>
            <a:p>
              <a:pPr marL="171450" indent="-171450">
                <a:lnSpc>
                  <a:spcPct val="130000"/>
                </a:lnSpc>
                <a:buFont typeface="Wingdings" panose="05000000000000000000" pitchFamily="2" charset="2"/>
                <a:buChar char="ü"/>
              </a:pPr>
              <a:r>
                <a:rPr lang="ja-JP" altLang="en-US" sz="1600" dirty="0">
                  <a:latin typeface="HGP創英角ｺﾞｼｯｸUB" panose="020B0900000000000000" pitchFamily="50" charset="-128"/>
                  <a:ea typeface="HGP創英角ｺﾞｼｯｸUB" panose="020B0900000000000000" pitchFamily="50" charset="-128"/>
                  <a:cs typeface="メイリオ" pitchFamily="50" charset="-128"/>
                </a:rPr>
                <a:t>未経験採用をしたが、基礎的な事から教える時間がない</a:t>
              </a:r>
              <a:endParaRPr lang="en-US" altLang="ja-JP" sz="1600" dirty="0">
                <a:latin typeface="HGP創英角ｺﾞｼｯｸUB" panose="020B0900000000000000" pitchFamily="50" charset="-128"/>
                <a:ea typeface="HGP創英角ｺﾞｼｯｸUB" panose="020B0900000000000000" pitchFamily="50" charset="-128"/>
                <a:cs typeface="メイリオ" pitchFamily="50" charset="-128"/>
              </a:endParaRPr>
            </a:p>
          </p:txBody>
        </p:sp>
        <p:sp>
          <p:nvSpPr>
            <p:cNvPr id="107" name="正方形/長方形 106"/>
            <p:cNvSpPr/>
            <p:nvPr/>
          </p:nvSpPr>
          <p:spPr>
            <a:xfrm>
              <a:off x="1517452" y="1932554"/>
              <a:ext cx="6195631" cy="363330"/>
            </a:xfrm>
            <a:prstGeom prst="rect">
              <a:avLst/>
            </a:prstGeom>
            <a:noFill/>
            <a:ln w="28575">
              <a:noFill/>
              <a:prstDash val="sysDot"/>
            </a:ln>
          </p:spPr>
          <p:style>
            <a:lnRef idx="2">
              <a:schemeClr val="accent4"/>
            </a:lnRef>
            <a:fillRef idx="1">
              <a:schemeClr val="lt1"/>
            </a:fillRef>
            <a:effectRef idx="0">
              <a:schemeClr val="accent4"/>
            </a:effectRef>
            <a:fontRef idx="minor">
              <a:schemeClr val="dk1"/>
            </a:fontRef>
          </p:style>
          <p:txBody>
            <a:bodyPr wrap="square" lIns="87782" tIns="43891" rIns="87782" bIns="43891" numCol="1" rtlCol="0" anchor="ctr">
              <a:spAutoFit/>
            </a:bodyPr>
            <a:lstStyle/>
            <a:p>
              <a:pPr marL="171450" indent="-171450">
                <a:lnSpc>
                  <a:spcPct val="130000"/>
                </a:lnSpc>
                <a:buFont typeface="Wingdings" panose="05000000000000000000" pitchFamily="2" charset="2"/>
                <a:buChar char="ü"/>
              </a:pPr>
              <a:r>
                <a:rPr lang="ja-JP" altLang="en-US" sz="1600" dirty="0">
                  <a:latin typeface="HGP創英角ｺﾞｼｯｸUB" panose="020B0900000000000000" pitchFamily="50" charset="-128"/>
                  <a:ea typeface="HGP創英角ｺﾞｼｯｸUB" panose="020B0900000000000000" pitchFamily="50" charset="-128"/>
                  <a:cs typeface="メイリオ" pitchFamily="50" charset="-128"/>
                </a:rPr>
                <a:t>早期戦力化のため、必要な知識をつけさせたい</a:t>
              </a:r>
              <a:endParaRPr lang="en-US" altLang="ja-JP" sz="1600" dirty="0">
                <a:latin typeface="HGP創英角ｺﾞｼｯｸUB" panose="020B0900000000000000" pitchFamily="50" charset="-128"/>
                <a:ea typeface="HGP創英角ｺﾞｼｯｸUB" panose="020B0900000000000000" pitchFamily="50" charset="-128"/>
                <a:cs typeface="メイリオ" pitchFamily="50" charset="-128"/>
              </a:endParaRPr>
            </a:p>
          </p:txBody>
        </p:sp>
        <p:sp>
          <p:nvSpPr>
            <p:cNvPr id="80" name="正方形/長方形 79"/>
            <p:cNvSpPr/>
            <p:nvPr/>
          </p:nvSpPr>
          <p:spPr>
            <a:xfrm>
              <a:off x="1517452" y="2219816"/>
              <a:ext cx="6190634" cy="363330"/>
            </a:xfrm>
            <a:prstGeom prst="rect">
              <a:avLst/>
            </a:prstGeom>
            <a:noFill/>
            <a:ln w="28575">
              <a:noFill/>
              <a:prstDash val="sysDot"/>
            </a:ln>
          </p:spPr>
          <p:style>
            <a:lnRef idx="2">
              <a:schemeClr val="accent4"/>
            </a:lnRef>
            <a:fillRef idx="1">
              <a:schemeClr val="lt1"/>
            </a:fillRef>
            <a:effectRef idx="0">
              <a:schemeClr val="accent4"/>
            </a:effectRef>
            <a:fontRef idx="minor">
              <a:schemeClr val="dk1"/>
            </a:fontRef>
          </p:style>
          <p:txBody>
            <a:bodyPr wrap="square" lIns="87782" tIns="43891" rIns="87782" bIns="43891" numCol="1" rtlCol="0" anchor="ctr">
              <a:spAutoFit/>
            </a:bodyPr>
            <a:lstStyle/>
            <a:p>
              <a:pPr marL="171450" indent="-171450">
                <a:lnSpc>
                  <a:spcPct val="130000"/>
                </a:lnSpc>
                <a:buFont typeface="Wingdings" panose="05000000000000000000" pitchFamily="2" charset="2"/>
                <a:buChar char="ü"/>
              </a:pPr>
              <a:r>
                <a:rPr lang="ja-JP" altLang="en-US" sz="1600" dirty="0">
                  <a:latin typeface="HGP創英角ｺﾞｼｯｸUB" panose="020B0900000000000000" pitchFamily="50" charset="-128"/>
                  <a:ea typeface="HGP創英角ｺﾞｼｯｸUB" panose="020B0900000000000000" pitchFamily="50" charset="-128"/>
                  <a:cs typeface="メイリオ" pitchFamily="50" charset="-128"/>
                </a:rPr>
                <a:t>ブランクのある職員を採用した為、知識を再確認させたい</a:t>
              </a:r>
              <a:endParaRPr lang="en-US" altLang="ja-JP" sz="1600" dirty="0">
                <a:latin typeface="HGP創英角ｺﾞｼｯｸUB" panose="020B0900000000000000" pitchFamily="50" charset="-128"/>
                <a:ea typeface="HGP創英角ｺﾞｼｯｸUB" panose="020B0900000000000000" pitchFamily="50" charset="-128"/>
                <a:cs typeface="メイリオ" pitchFamily="50" charset="-128"/>
              </a:endParaRPr>
            </a:p>
          </p:txBody>
        </p:sp>
      </p:grpSp>
      <p:sp>
        <p:nvSpPr>
          <p:cNvPr id="69" name="Text Box 110"/>
          <p:cNvSpPr txBox="1">
            <a:spLocks noChangeArrowheads="1"/>
          </p:cNvSpPr>
          <p:nvPr/>
        </p:nvSpPr>
        <p:spPr bwMode="auto">
          <a:xfrm>
            <a:off x="506742" y="3035045"/>
            <a:ext cx="6202134" cy="314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500" b="1" dirty="0">
                <a:latin typeface="Meiryo UI" pitchFamily="50" charset="-128"/>
                <a:ea typeface="Meiryo UI" pitchFamily="50" charset="-128"/>
                <a:cs typeface="Meiryo UI" pitchFamily="50" charset="-128"/>
              </a:rPr>
              <a:t>■研修プログラム　</a:t>
            </a:r>
            <a:r>
              <a:rPr lang="en-US" altLang="ja-JP" sz="1500" b="1" dirty="0">
                <a:latin typeface="Meiryo UI" pitchFamily="50" charset="-128"/>
                <a:ea typeface="Meiryo UI" pitchFamily="50" charset="-128"/>
                <a:cs typeface="Meiryo UI" pitchFamily="50" charset="-128"/>
              </a:rPr>
              <a:t>【</a:t>
            </a:r>
            <a:r>
              <a:rPr lang="ja-JP" altLang="en-US" sz="1500" b="1" dirty="0">
                <a:latin typeface="Meiryo UI" pitchFamily="50" charset="-128"/>
                <a:ea typeface="Meiryo UI" pitchFamily="50" charset="-128"/>
                <a:cs typeface="Meiryo UI" pitchFamily="50" charset="-128"/>
              </a:rPr>
              <a:t> 対象者：新入職員～若手職員 </a:t>
            </a:r>
            <a:r>
              <a:rPr lang="en-US" altLang="ja-JP" sz="1500" b="1" dirty="0">
                <a:latin typeface="Meiryo UI" pitchFamily="50" charset="-128"/>
                <a:ea typeface="Meiryo UI" pitchFamily="50" charset="-128"/>
                <a:cs typeface="Meiryo UI" pitchFamily="50" charset="-128"/>
              </a:rPr>
              <a:t>】</a:t>
            </a:r>
            <a:r>
              <a:rPr lang="ja-JP" altLang="en-US" sz="1500" b="1" dirty="0">
                <a:latin typeface="Meiryo UI" pitchFamily="50" charset="-128"/>
                <a:ea typeface="Meiryo UI" pitchFamily="50" charset="-128"/>
                <a:cs typeface="Meiryo UI" pitchFamily="50" charset="-128"/>
              </a:rPr>
              <a:t> ■研修時間：</a:t>
            </a:r>
            <a:r>
              <a:rPr lang="en-US" altLang="ja-JP" sz="1500" b="1" dirty="0">
                <a:latin typeface="Meiryo UI" pitchFamily="50" charset="-128"/>
                <a:ea typeface="Meiryo UI" pitchFamily="50" charset="-128"/>
                <a:cs typeface="Meiryo UI" pitchFamily="50" charset="-128"/>
              </a:rPr>
              <a:t>4</a:t>
            </a:r>
            <a:r>
              <a:rPr lang="ja-JP" altLang="en-US" sz="1500" b="1" dirty="0">
                <a:latin typeface="Meiryo UI" pitchFamily="50" charset="-128"/>
                <a:ea typeface="Meiryo UI" pitchFamily="50" charset="-128"/>
                <a:cs typeface="Meiryo UI" pitchFamily="50" charset="-128"/>
              </a:rPr>
              <a:t>時間</a:t>
            </a:r>
            <a:endParaRPr lang="en-US" altLang="ja-JP" sz="1500" b="1" dirty="0">
              <a:latin typeface="Meiryo UI" pitchFamily="50" charset="-128"/>
              <a:ea typeface="Meiryo UI" pitchFamily="50" charset="-128"/>
              <a:cs typeface="Meiryo UI" pitchFamily="50" charset="-128"/>
            </a:endParaRPr>
          </a:p>
        </p:txBody>
      </p:sp>
      <p:grpSp>
        <p:nvGrpSpPr>
          <p:cNvPr id="17" name="グループ化 16">
            <a:extLst>
              <a:ext uri="{FF2B5EF4-FFF2-40B4-BE49-F238E27FC236}">
                <a16:creationId xmlns:a16="http://schemas.microsoft.com/office/drawing/2014/main" id="{DCF87AC2-E315-49AA-9D10-C820A9FA6642}"/>
              </a:ext>
            </a:extLst>
          </p:cNvPr>
          <p:cNvGrpSpPr/>
          <p:nvPr/>
        </p:nvGrpSpPr>
        <p:grpSpPr>
          <a:xfrm>
            <a:off x="209210" y="2719539"/>
            <a:ext cx="7686049" cy="3117907"/>
            <a:chOff x="209210" y="2810253"/>
            <a:chExt cx="7686049" cy="3163315"/>
          </a:xfrm>
        </p:grpSpPr>
        <p:sp>
          <p:nvSpPr>
            <p:cNvPr id="101" name="Text Box 110"/>
            <p:cNvSpPr txBox="1">
              <a:spLocks noChangeArrowheads="1"/>
            </p:cNvSpPr>
            <p:nvPr/>
          </p:nvSpPr>
          <p:spPr bwMode="auto">
            <a:xfrm>
              <a:off x="242556" y="3539737"/>
              <a:ext cx="3719843" cy="233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100" dirty="0">
                  <a:latin typeface="Meiryo UI" pitchFamily="50" charset="-128"/>
                  <a:ea typeface="Meiryo UI" pitchFamily="50" charset="-128"/>
                  <a:cs typeface="Meiryo UI" pitchFamily="50" charset="-128"/>
                </a:rPr>
                <a:t>①医療保険・後期高齢者医療について</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・わが国の医療保険制度　　・医療制度の要点</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・医療保険のしくみ　　　　　　・医療診療の範囲</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②受付事務　	</a:t>
              </a:r>
            </a:p>
            <a:p>
              <a:pPr>
                <a:spcBef>
                  <a:spcPct val="50000"/>
                </a:spcBef>
                <a:defRPr/>
              </a:pPr>
              <a:r>
                <a:rPr lang="ja-JP" altLang="en-US" sz="1100" dirty="0">
                  <a:latin typeface="Meiryo UI" pitchFamily="50" charset="-128"/>
                  <a:ea typeface="Meiryo UI" pitchFamily="50" charset="-128"/>
                  <a:cs typeface="Meiryo UI" pitchFamily="50" charset="-128"/>
                </a:rPr>
                <a:t>　・医療事務と受付事務の流れ　・受給資格の確認　　　　　　</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・患者情報入力の仕方　　　・一部負担割合について</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・保険証の見方　　　　　　　 ・高額療養費について</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・任意継続被保険者　　　　・被保険者資格証明書</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・特別療養費　　　　　　　　　・公費負担医療制度</a:t>
              </a:r>
            </a:p>
          </p:txBody>
        </p:sp>
        <p:sp>
          <p:nvSpPr>
            <p:cNvPr id="47" name="Text Box 110"/>
            <p:cNvSpPr txBox="1">
              <a:spLocks noChangeArrowheads="1"/>
            </p:cNvSpPr>
            <p:nvPr/>
          </p:nvSpPr>
          <p:spPr bwMode="auto">
            <a:xfrm>
              <a:off x="3763958" y="3539991"/>
              <a:ext cx="4131301" cy="233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100" dirty="0">
                  <a:latin typeface="Meiryo UI" pitchFamily="50" charset="-128"/>
                  <a:ea typeface="Meiryo UI" pitchFamily="50" charset="-128"/>
                  <a:cs typeface="Meiryo UI" pitchFamily="50" charset="-128"/>
                </a:rPr>
                <a:t>③メディカルマナーの重要性</a:t>
              </a:r>
              <a:r>
                <a:rPr lang="en-US" altLang="ja-JP" sz="1100" dirty="0">
                  <a:latin typeface="Meiryo UI" pitchFamily="50" charset="-128"/>
                  <a:ea typeface="Meiryo UI" pitchFamily="50" charset="-128"/>
                  <a:cs typeface="Meiryo UI" pitchFamily="50" charset="-128"/>
                </a:rPr>
                <a:t>	</a:t>
              </a:r>
            </a:p>
            <a:p>
              <a:pPr>
                <a:spcBef>
                  <a:spcPct val="50000"/>
                </a:spcBef>
                <a:defRPr/>
              </a:pPr>
              <a:r>
                <a:rPr lang="ja-JP" altLang="en-US" sz="1100" dirty="0">
                  <a:latin typeface="Meiryo UI" pitchFamily="50" charset="-128"/>
                  <a:ea typeface="Meiryo UI" pitchFamily="50" charset="-128"/>
                  <a:cs typeface="Meiryo UI" pitchFamily="50" charset="-128"/>
                </a:rPr>
                <a:t>　・第一印象の重要性　　　・身だしなみチェックポイント</a:t>
              </a:r>
            </a:p>
            <a:p>
              <a:pPr>
                <a:spcBef>
                  <a:spcPct val="50000"/>
                </a:spcBef>
                <a:defRPr/>
              </a:pPr>
              <a:r>
                <a:rPr lang="ja-JP" altLang="en-US" sz="1100" dirty="0">
                  <a:latin typeface="Meiryo UI" pitchFamily="50" charset="-128"/>
                  <a:ea typeface="Meiryo UI" pitchFamily="50" charset="-128"/>
                  <a:cs typeface="Meiryo UI" pitchFamily="50" charset="-128"/>
                </a:rPr>
                <a:t>　・姿勢、笑顔、挨拶、お辞儀　　　・敬語のまとめ</a:t>
              </a:r>
            </a:p>
            <a:p>
              <a:pPr>
                <a:spcBef>
                  <a:spcPct val="50000"/>
                </a:spcBef>
                <a:defRPr/>
              </a:pPr>
              <a:r>
                <a:rPr lang="ja-JP" altLang="en-US" sz="1100" dirty="0">
                  <a:latin typeface="Meiryo UI" pitchFamily="50" charset="-128"/>
                  <a:ea typeface="Meiryo UI" pitchFamily="50" charset="-128"/>
                  <a:cs typeface="Meiryo UI" pitchFamily="50" charset="-128"/>
                </a:rPr>
                <a:t>　・職員間でのコミュニケーションの取り方</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・言葉遣いのテクニック（クッション言葉等）</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・ロールプレイング（受付編、会計編）</a:t>
              </a:r>
            </a:p>
            <a:p>
              <a:pPr>
                <a:spcBef>
                  <a:spcPct val="50000"/>
                </a:spcBef>
                <a:defRPr/>
              </a:pPr>
              <a:r>
                <a:rPr lang="ja-JP" altLang="en-US" sz="1100" dirty="0">
                  <a:latin typeface="Meiryo UI" pitchFamily="50" charset="-128"/>
                  <a:ea typeface="Meiryo UI" pitchFamily="50" charset="-128"/>
                  <a:cs typeface="Meiryo UI" pitchFamily="50" charset="-128"/>
                </a:rPr>
                <a:t>④電話対応の実践　</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・電話対応のポイントや注意点　・不審電話への対応</a:t>
              </a:r>
            </a:p>
            <a:p>
              <a:pPr>
                <a:spcBef>
                  <a:spcPct val="50000"/>
                </a:spcBef>
                <a:defRPr/>
              </a:pPr>
              <a:r>
                <a:rPr lang="ja-JP" altLang="en-US" sz="1100" dirty="0">
                  <a:latin typeface="Meiryo UI" pitchFamily="50" charset="-128"/>
                  <a:ea typeface="Meiryo UI" pitchFamily="50" charset="-128"/>
                  <a:cs typeface="Meiryo UI" pitchFamily="50" charset="-128"/>
                </a:rPr>
                <a:t>⑤院内感染に対する知識確認</a:t>
              </a:r>
              <a:endParaRPr lang="en-US" altLang="ja-JP" sz="1100" dirty="0">
                <a:latin typeface="Meiryo UI" pitchFamily="50" charset="-128"/>
                <a:ea typeface="Meiryo UI" pitchFamily="50" charset="-128"/>
                <a:cs typeface="Meiryo UI" pitchFamily="50" charset="-128"/>
              </a:endParaRPr>
            </a:p>
          </p:txBody>
        </p:sp>
        <p:grpSp>
          <p:nvGrpSpPr>
            <p:cNvPr id="16" name="グループ化 15">
              <a:extLst>
                <a:ext uri="{FF2B5EF4-FFF2-40B4-BE49-F238E27FC236}">
                  <a16:creationId xmlns:a16="http://schemas.microsoft.com/office/drawing/2014/main" id="{5EF007E3-0DFF-4AD6-99FA-57DCC03DFEDD}"/>
                </a:ext>
              </a:extLst>
            </p:cNvPr>
            <p:cNvGrpSpPr/>
            <p:nvPr/>
          </p:nvGrpSpPr>
          <p:grpSpPr>
            <a:xfrm>
              <a:off x="209210" y="2810253"/>
              <a:ext cx="7109497" cy="3163315"/>
              <a:chOff x="209210" y="2810253"/>
              <a:chExt cx="7109497" cy="3163315"/>
            </a:xfrm>
          </p:grpSpPr>
          <p:sp>
            <p:nvSpPr>
              <p:cNvPr id="74" name="Rectangle 132"/>
              <p:cNvSpPr>
                <a:spLocks noChangeArrowheads="1"/>
              </p:cNvSpPr>
              <p:nvPr/>
            </p:nvSpPr>
            <p:spPr bwMode="auto">
              <a:xfrm>
                <a:off x="209211" y="3163581"/>
                <a:ext cx="7109496" cy="280998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9569" tIns="49785" rIns="99569" bIns="49785" anchor="ctr"/>
              <a:lstStyle/>
              <a:p>
                <a:pPr>
                  <a:defRPr/>
                </a:pPr>
                <a:endParaRPr lang="ja-JP" altLang="en-US">
                  <a:latin typeface="Meiryo UI" pitchFamily="50" charset="-128"/>
                  <a:ea typeface="Meiryo UI" pitchFamily="50" charset="-128"/>
                  <a:cs typeface="Meiryo UI" pitchFamily="50" charset="-128"/>
                </a:endParaRPr>
              </a:p>
            </p:txBody>
          </p:sp>
          <p:sp>
            <p:nvSpPr>
              <p:cNvPr id="75" name="テキスト ボックス 74"/>
              <p:cNvSpPr txBox="1"/>
              <p:nvPr/>
            </p:nvSpPr>
            <p:spPr>
              <a:xfrm>
                <a:off x="219873" y="2825695"/>
                <a:ext cx="6981398" cy="291850"/>
              </a:xfrm>
              <a:prstGeom prst="rect">
                <a:avLst/>
              </a:prstGeom>
              <a:noFill/>
            </p:spPr>
            <p:txBody>
              <a:bodyPr wrap="none" rtlCol="0">
                <a:spAutoFit/>
              </a:bodyPr>
              <a:lstStyle/>
              <a:p>
                <a:r>
                  <a:rPr lang="ja-JP" altLang="en-US" sz="1400" b="1" dirty="0">
                    <a:latin typeface="Meiryo UI" pitchFamily="50" charset="-128"/>
                    <a:ea typeface="Meiryo UI" pitchFamily="50" charset="-128"/>
                    <a:cs typeface="Meiryo UI" pitchFamily="50" charset="-128"/>
                  </a:rPr>
                  <a:t>現場でも使える基礎学習用テキストを使用し、正しい知識と現場のスキルを身につけられます</a:t>
                </a:r>
                <a:endParaRPr kumimoji="1" lang="ja-JP" altLang="en-US" sz="1400" b="1" dirty="0">
                  <a:latin typeface="Meiryo UI" pitchFamily="50" charset="-128"/>
                  <a:ea typeface="Meiryo UI" pitchFamily="50" charset="-128"/>
                  <a:cs typeface="Meiryo UI" pitchFamily="50" charset="-128"/>
                </a:endParaRPr>
              </a:p>
            </p:txBody>
          </p:sp>
          <p:sp>
            <p:nvSpPr>
              <p:cNvPr id="42" name="Rectangle 132"/>
              <p:cNvSpPr>
                <a:spLocks noChangeArrowheads="1"/>
              </p:cNvSpPr>
              <p:nvPr/>
            </p:nvSpPr>
            <p:spPr bwMode="auto">
              <a:xfrm>
                <a:off x="209210" y="2810253"/>
                <a:ext cx="7109496" cy="62829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9569" tIns="49785" rIns="99569" bIns="49785" anchor="ctr"/>
              <a:lstStyle/>
              <a:p>
                <a:pPr>
                  <a:defRPr/>
                </a:pPr>
                <a:endParaRPr lang="ja-JP" altLang="en-US">
                  <a:latin typeface="Meiryo UI" pitchFamily="50" charset="-128"/>
                  <a:ea typeface="Meiryo UI" pitchFamily="50" charset="-128"/>
                  <a:cs typeface="Meiryo UI" pitchFamily="50" charset="-128"/>
                </a:endParaRPr>
              </a:p>
            </p:txBody>
          </p:sp>
        </p:grpSp>
      </p:grpSp>
      <p:grpSp>
        <p:nvGrpSpPr>
          <p:cNvPr id="5" name="グループ化 4">
            <a:extLst>
              <a:ext uri="{FF2B5EF4-FFF2-40B4-BE49-F238E27FC236}">
                <a16:creationId xmlns:a16="http://schemas.microsoft.com/office/drawing/2014/main" id="{C124F405-F17C-40C0-BA3F-25481335E667}"/>
              </a:ext>
            </a:extLst>
          </p:cNvPr>
          <p:cNvGrpSpPr/>
          <p:nvPr/>
        </p:nvGrpSpPr>
        <p:grpSpPr>
          <a:xfrm>
            <a:off x="332328" y="675021"/>
            <a:ext cx="4406388" cy="882271"/>
            <a:chOff x="695178" y="733077"/>
            <a:chExt cx="4406388" cy="882271"/>
          </a:xfrm>
        </p:grpSpPr>
        <p:sp>
          <p:nvSpPr>
            <p:cNvPr id="49" name="テキスト ボックス 48"/>
            <p:cNvSpPr txBox="1"/>
            <p:nvPr/>
          </p:nvSpPr>
          <p:spPr>
            <a:xfrm>
              <a:off x="757212" y="981499"/>
              <a:ext cx="4344354" cy="633849"/>
            </a:xfrm>
            <a:prstGeom prst="rect">
              <a:avLst/>
            </a:prstGeom>
            <a:noFill/>
          </p:spPr>
          <p:txBody>
            <a:bodyPr wrap="none" lIns="87782" tIns="43891" rIns="87782" bIns="43891" rtlCol="0">
              <a:prstTxWarp prst="textPlain">
                <a:avLst/>
              </a:prstTxWarp>
              <a:spAutoFit/>
            </a:bodyPr>
            <a:lstStyle/>
            <a:p>
              <a:r>
                <a:rPr lang="ja-JP" altLang="en-US" sz="2800" kern="0" spc="-150" dirty="0">
                  <a:ln w="12700">
                    <a:noFill/>
                    <a:prstDash val="solid"/>
                  </a:ln>
                  <a:solidFill>
                    <a:schemeClr val="bg1"/>
                  </a:solidFill>
                  <a:latin typeface="HGS創英角ｺﾞｼｯｸUB" pitchFamily="50" charset="-128"/>
                  <a:ea typeface="HGS創英角ｺﾞｼｯｸUB" pitchFamily="50" charset="-128"/>
                  <a:cs typeface="メイリオ" pitchFamily="50" charset="-128"/>
                </a:rPr>
                <a:t>新人向け医療知識・接遇研修</a:t>
              </a:r>
              <a:endParaRPr lang="en-US" altLang="ja-JP" sz="2800" kern="0" spc="-150" dirty="0">
                <a:ln w="12700">
                  <a:noFill/>
                  <a:prstDash val="solid"/>
                </a:ln>
                <a:solidFill>
                  <a:schemeClr val="bg1"/>
                </a:solidFill>
                <a:latin typeface="HGS創英角ｺﾞｼｯｸUB" pitchFamily="50" charset="-128"/>
                <a:ea typeface="HGS創英角ｺﾞｼｯｸUB" pitchFamily="50" charset="-128"/>
                <a:cs typeface="メイリオ" pitchFamily="50" charset="-128"/>
              </a:endParaRPr>
            </a:p>
          </p:txBody>
        </p:sp>
        <p:sp>
          <p:nvSpPr>
            <p:cNvPr id="40" name="正方形/長方形 39"/>
            <p:cNvSpPr/>
            <p:nvPr/>
          </p:nvSpPr>
          <p:spPr>
            <a:xfrm>
              <a:off x="695178" y="733077"/>
              <a:ext cx="3462777" cy="18867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600" dirty="0">
                  <a:latin typeface="HG丸ｺﾞｼｯｸM-PRO" panose="020F0600000000000000" pitchFamily="50" charset="-128"/>
                  <a:ea typeface="HG丸ｺﾞｼｯｸM-PRO" panose="020F0600000000000000" pitchFamily="50" charset="-128"/>
                </a:rPr>
                <a:t>新人向け研修を再度開催致します！</a:t>
              </a:r>
              <a:endParaRPr kumimoji="1" lang="en-US" altLang="ja-JP" sz="1600" dirty="0">
                <a:latin typeface="HG丸ｺﾞｼｯｸM-PRO" panose="020F0600000000000000" pitchFamily="50" charset="-128"/>
                <a:ea typeface="HG丸ｺﾞｼｯｸM-PRO" panose="020F0600000000000000" pitchFamily="50" charset="-128"/>
              </a:endParaRPr>
            </a:p>
          </p:txBody>
        </p:sp>
      </p:grpSp>
      <p:grpSp>
        <p:nvGrpSpPr>
          <p:cNvPr id="19" name="グループ化 18">
            <a:extLst>
              <a:ext uri="{FF2B5EF4-FFF2-40B4-BE49-F238E27FC236}">
                <a16:creationId xmlns:a16="http://schemas.microsoft.com/office/drawing/2014/main" id="{6E3A0C9F-EBBF-48D2-8521-1E930D5F486F}"/>
              </a:ext>
            </a:extLst>
          </p:cNvPr>
          <p:cNvGrpSpPr/>
          <p:nvPr/>
        </p:nvGrpSpPr>
        <p:grpSpPr>
          <a:xfrm>
            <a:off x="80371" y="9322186"/>
            <a:ext cx="7419772" cy="1130163"/>
            <a:chOff x="80371" y="9392942"/>
            <a:chExt cx="7419772" cy="1130163"/>
          </a:xfrm>
        </p:grpSpPr>
        <p:sp>
          <p:nvSpPr>
            <p:cNvPr id="60" name="テキスト ボックス 59"/>
            <p:cNvSpPr txBox="1"/>
            <p:nvPr/>
          </p:nvSpPr>
          <p:spPr>
            <a:xfrm>
              <a:off x="170091" y="10139893"/>
              <a:ext cx="6752722" cy="211822"/>
            </a:xfrm>
            <a:prstGeom prst="rect">
              <a:avLst/>
            </a:prstGeom>
            <a:noFill/>
          </p:spPr>
          <p:txBody>
            <a:bodyPr wrap="square" lIns="87759" tIns="43880" rIns="87759" bIns="43880" rtlCol="0">
              <a:spAutoFit/>
            </a:bodyPr>
            <a:lstStyle/>
            <a:p>
              <a:r>
                <a:rPr lang="en-US" altLang="ja-JP" sz="800" dirty="0">
                  <a:latin typeface="メイリオ" panose="020B0604030504040204" pitchFamily="50" charset="-128"/>
                  <a:ea typeface="メイリオ" panose="020B0604030504040204"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今後このようなご案内が不要な方は下部チェックの上、恐れ入りますが弊社宛てにご返信くださいますよう、宜しくお願いいたします。</a:t>
              </a:r>
              <a:endParaRPr lang="en-US" altLang="ja-JP" sz="800" dirty="0">
                <a:latin typeface="メイリオ" pitchFamily="50" charset="-128"/>
                <a:ea typeface="メイリオ" pitchFamily="50" charset="-128"/>
                <a:cs typeface="メイリオ" pitchFamily="50" charset="-128"/>
              </a:endParaRPr>
            </a:p>
          </p:txBody>
        </p:sp>
        <p:sp>
          <p:nvSpPr>
            <p:cNvPr id="59" name="テキスト ボックス 58"/>
            <p:cNvSpPr txBox="1"/>
            <p:nvPr/>
          </p:nvSpPr>
          <p:spPr>
            <a:xfrm>
              <a:off x="137672" y="10265211"/>
              <a:ext cx="6810448" cy="257894"/>
            </a:xfrm>
            <a:prstGeom prst="rect">
              <a:avLst/>
            </a:prstGeom>
            <a:noFill/>
          </p:spPr>
          <p:txBody>
            <a:bodyPr wrap="square" lIns="87759" tIns="43880" rIns="87759" bIns="43880" rtlCol="0" anchor="ctr">
              <a:spAutoFit/>
            </a:bodyPr>
            <a:lstStyle/>
            <a:p>
              <a:pPr fontAlgn="base">
                <a:spcBef>
                  <a:spcPct val="0"/>
                </a:spcBef>
                <a:spcAft>
                  <a:spcPct val="0"/>
                </a:spcAft>
              </a:pPr>
              <a:r>
                <a:rPr lang="ja-JP" altLang="en-US" sz="1050" dirty="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en-US" altLang="ja-JP"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FAX</a:t>
              </a:r>
              <a:r>
                <a:rPr lang="ja-JP" altLang="en-US"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配信停止希望　　</a:t>
              </a:r>
              <a:r>
                <a:rPr lang="en-US" altLang="ja-JP"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FAX</a:t>
              </a:r>
              <a:r>
                <a:rPr lang="ja-JP" altLang="en-US"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番号（　　　　　　　　　　　　　　　　　　　　）　　　　　　　　　　　　　　　　　　　　　　　　　　</a:t>
              </a:r>
              <a:r>
                <a:rPr lang="en-US" altLang="ja-JP" sz="800" dirty="0">
                  <a:solidFill>
                    <a:srgbClr val="000000"/>
                  </a:solidFill>
                  <a:latin typeface="HGPｺﾞｼｯｸE" panose="020B0900000000000000" pitchFamily="50" charset="-128"/>
                  <a:ea typeface="HGPｺﾞｼｯｸE" panose="020B0900000000000000" pitchFamily="50" charset="-128"/>
                  <a:cs typeface="メイリオ" pitchFamily="50" charset="-128"/>
                </a:rPr>
                <a:t>2020/3/11</a:t>
              </a:r>
            </a:p>
          </p:txBody>
        </p:sp>
        <p:sp>
          <p:nvSpPr>
            <p:cNvPr id="70" name="テキスト ボックス 69"/>
            <p:cNvSpPr txBox="1"/>
            <p:nvPr/>
          </p:nvSpPr>
          <p:spPr>
            <a:xfrm>
              <a:off x="80371" y="9392942"/>
              <a:ext cx="7383694" cy="457971"/>
            </a:xfrm>
            <a:prstGeom prst="rect">
              <a:avLst/>
            </a:prstGeom>
            <a:noFill/>
          </p:spPr>
          <p:txBody>
            <a:bodyPr wrap="square" lIns="87782" tIns="43891" rIns="87782" bIns="43891" rtlCol="0">
              <a:spAutoFit/>
            </a:bodyPr>
            <a:lstStyle/>
            <a:p>
              <a:r>
                <a:rPr lang="en-US" altLang="ja-JP" sz="800" dirty="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個人情報の保護について</a:t>
              </a:r>
              <a:r>
                <a:rPr lang="en-US" altLang="ja-JP" sz="800" dirty="0">
                  <a:latin typeface="メイリオ" pitchFamily="50" charset="-128"/>
                  <a:ea typeface="メイリオ" pitchFamily="50" charset="-128"/>
                  <a:cs typeface="メイリオ" pitchFamily="50" charset="-128"/>
                </a:rPr>
                <a:t>】</a:t>
              </a:r>
            </a:p>
            <a:p>
              <a:r>
                <a:rPr lang="ja-JP" altLang="en-US" sz="800" dirty="0">
                  <a:latin typeface="メイリオ" pitchFamily="50" charset="-128"/>
                  <a:ea typeface="メイリオ" pitchFamily="50" charset="-128"/>
                  <a:cs typeface="メイリオ" pitchFamily="50" charset="-128"/>
                </a:rPr>
                <a:t>　お客様のご登録頂きました個人情報につきましては、当社事業に関するサービスと情報の提供以外の目的には利用致しません。その旨を同意頂いた上で</a:t>
              </a:r>
              <a:endParaRPr lang="en-US" altLang="ja-JP" sz="800" dirty="0">
                <a:latin typeface="メイリオ" pitchFamily="50" charset="-128"/>
                <a:ea typeface="メイリオ" pitchFamily="50" charset="-128"/>
                <a:cs typeface="メイリオ" pitchFamily="50" charset="-128"/>
              </a:endParaRPr>
            </a:p>
            <a:p>
              <a:r>
                <a:rPr lang="ja-JP" altLang="en-US" sz="800" dirty="0">
                  <a:latin typeface="メイリオ" pitchFamily="50" charset="-128"/>
                  <a:ea typeface="メイリオ" pitchFamily="50" charset="-128"/>
                  <a:cs typeface="メイリオ" pitchFamily="50" charset="-128"/>
                </a:rPr>
                <a:t>　記入をお願いいたします。詳細な個人情報保護方針については右記をご参照ください。プライバシーポリシー：</a:t>
              </a:r>
              <a:r>
                <a:rPr lang="en-US" altLang="ja-JP" sz="800" dirty="0">
                  <a:latin typeface="メイリオ" pitchFamily="50" charset="-128"/>
                  <a:ea typeface="メイリオ" pitchFamily="50" charset="-128"/>
                  <a:cs typeface="メイリオ" pitchFamily="50" charset="-128"/>
                </a:rPr>
                <a:t>http://www.nk-create.co.jp/privacy/</a:t>
              </a:r>
            </a:p>
          </p:txBody>
        </p:sp>
        <p:grpSp>
          <p:nvGrpSpPr>
            <p:cNvPr id="2" name="グループ化 1">
              <a:extLst>
                <a:ext uri="{FF2B5EF4-FFF2-40B4-BE49-F238E27FC236}">
                  <a16:creationId xmlns:a16="http://schemas.microsoft.com/office/drawing/2014/main" id="{C2BACA91-DB84-400B-A364-C7720BCC9974}"/>
                </a:ext>
              </a:extLst>
            </p:cNvPr>
            <p:cNvGrpSpPr/>
            <p:nvPr/>
          </p:nvGrpSpPr>
          <p:grpSpPr>
            <a:xfrm>
              <a:off x="160831" y="9781751"/>
              <a:ext cx="7339312" cy="420636"/>
              <a:chOff x="160831" y="9738209"/>
              <a:chExt cx="7339312" cy="420636"/>
            </a:xfrm>
          </p:grpSpPr>
          <p:sp>
            <p:nvSpPr>
              <p:cNvPr id="57" name="テキスト ボックス 56"/>
              <p:cNvSpPr txBox="1"/>
              <p:nvPr/>
            </p:nvSpPr>
            <p:spPr>
              <a:xfrm>
                <a:off x="160831" y="9738209"/>
                <a:ext cx="3374799" cy="411805"/>
              </a:xfrm>
              <a:prstGeom prst="rect">
                <a:avLst/>
              </a:prstGeom>
              <a:noFill/>
            </p:spPr>
            <p:txBody>
              <a:bodyPr wrap="square" lIns="87782" tIns="43891" rIns="87782" bIns="43891" rtlCol="0" anchor="ctr">
                <a:spAutoFit/>
              </a:bodyPr>
              <a:lstStyle/>
              <a:p>
                <a:r>
                  <a:rPr lang="ja-JP" altLang="en-US" sz="1000" b="1" dirty="0">
                    <a:latin typeface="メイリオ" pitchFamily="50" charset="-128"/>
                    <a:ea typeface="メイリオ" pitchFamily="50" charset="-128"/>
                    <a:cs typeface="メイリオ" pitchFamily="50" charset="-128"/>
                  </a:rPr>
                  <a:t>学校法人</a:t>
                </a:r>
                <a:endParaRPr lang="en-US" altLang="ja-JP" sz="1000" b="1" dirty="0">
                  <a:latin typeface="メイリオ" pitchFamily="50" charset="-128"/>
                  <a:ea typeface="メイリオ" pitchFamily="50" charset="-128"/>
                  <a:cs typeface="メイリオ" pitchFamily="50" charset="-128"/>
                </a:endParaRPr>
              </a:p>
              <a:p>
                <a:r>
                  <a:rPr lang="ja-JP" altLang="en-US" sz="1000" b="1" dirty="0">
                    <a:latin typeface="メイリオ" pitchFamily="50" charset="-128"/>
                    <a:ea typeface="メイリオ" pitchFamily="50" charset="-128"/>
                    <a:cs typeface="メイリオ" pitchFamily="50" charset="-128"/>
                  </a:rPr>
                  <a:t>三幸学園グループ</a:t>
                </a:r>
                <a:endParaRPr lang="en-US" altLang="ja-JP" sz="1800" b="1" dirty="0">
                  <a:latin typeface="メイリオ" pitchFamily="50" charset="-128"/>
                  <a:ea typeface="メイリオ" pitchFamily="50" charset="-128"/>
                  <a:cs typeface="メイリオ" pitchFamily="50" charset="-128"/>
                </a:endParaRPr>
              </a:p>
            </p:txBody>
          </p:sp>
          <p:sp>
            <p:nvSpPr>
              <p:cNvPr id="58" name="テキスト ボックス 57"/>
              <p:cNvSpPr txBox="1"/>
              <p:nvPr/>
            </p:nvSpPr>
            <p:spPr>
              <a:xfrm>
                <a:off x="3219450" y="9888273"/>
                <a:ext cx="4280693" cy="227139"/>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lIns="87782" tIns="43891" rIns="87782" bIns="43891" rtlCol="0" anchor="ctr">
                <a:spAutoFit/>
              </a:bodyPr>
              <a:lstStyle/>
              <a:p>
                <a:r>
                  <a:rPr lang="ja-JP" altLang="en-US" sz="900" b="1" dirty="0">
                    <a:latin typeface="メイリオ" pitchFamily="50" charset="-128"/>
                    <a:ea typeface="メイリオ" pitchFamily="50" charset="-128"/>
                    <a:cs typeface="メイリオ" pitchFamily="50" charset="-128"/>
                  </a:rPr>
                  <a:t>お問い合わせ 　　　　</a:t>
                </a:r>
                <a:r>
                  <a:rPr lang="en-US" altLang="ja-JP" sz="900" b="1" dirty="0">
                    <a:latin typeface="メイリオ" pitchFamily="50" charset="-128"/>
                    <a:ea typeface="メイリオ" pitchFamily="50" charset="-128"/>
                    <a:cs typeface="メイリオ" pitchFamily="50" charset="-128"/>
                  </a:rPr>
                  <a:t>TEL</a:t>
                </a:r>
                <a:r>
                  <a:rPr lang="ja-JP" altLang="en-US" sz="900" b="1" dirty="0">
                    <a:latin typeface="メイリオ" pitchFamily="50" charset="-128"/>
                    <a:ea typeface="メイリオ" pitchFamily="50" charset="-128"/>
                    <a:cs typeface="メイリオ" pitchFamily="50" charset="-128"/>
                  </a:rPr>
                  <a:t>：</a:t>
                </a:r>
                <a:r>
                  <a:rPr lang="en-US" altLang="ja-JP" sz="900" b="1" dirty="0">
                    <a:latin typeface="メイリオ" pitchFamily="50" charset="-128"/>
                    <a:ea typeface="メイリオ" pitchFamily="50" charset="-128"/>
                    <a:cs typeface="メイリオ" pitchFamily="50" charset="-128"/>
                  </a:rPr>
                  <a:t>06-6131-5101</a:t>
                </a:r>
                <a:r>
                  <a:rPr lang="ja-JP" altLang="en-US" sz="900" b="1" dirty="0">
                    <a:latin typeface="メイリオ" pitchFamily="50" charset="-128"/>
                    <a:ea typeface="メイリオ" pitchFamily="50" charset="-128"/>
                    <a:cs typeface="メイリオ" pitchFamily="50" charset="-128"/>
                  </a:rPr>
                  <a:t>　</a:t>
                </a:r>
                <a:r>
                  <a:rPr lang="en-US" altLang="ja-JP" sz="900" b="1" dirty="0">
                    <a:latin typeface="メイリオ" pitchFamily="50" charset="-128"/>
                    <a:ea typeface="メイリオ" pitchFamily="50" charset="-128"/>
                    <a:cs typeface="メイリオ" pitchFamily="50" charset="-128"/>
                  </a:rPr>
                  <a:t>FAX</a:t>
                </a:r>
                <a:r>
                  <a:rPr lang="ja-JP" altLang="en-US" sz="900" b="1" dirty="0">
                    <a:latin typeface="メイリオ" pitchFamily="50" charset="-128"/>
                    <a:ea typeface="メイリオ" pitchFamily="50" charset="-128"/>
                    <a:cs typeface="メイリオ" pitchFamily="50" charset="-128"/>
                  </a:rPr>
                  <a:t>：</a:t>
                </a:r>
                <a:r>
                  <a:rPr lang="en-US" altLang="ja-JP" sz="900" b="1" dirty="0">
                    <a:latin typeface="メイリオ" pitchFamily="50" charset="-128"/>
                    <a:ea typeface="メイリオ" pitchFamily="50" charset="-128"/>
                    <a:cs typeface="メイリオ" pitchFamily="50" charset="-128"/>
                  </a:rPr>
                  <a:t>06-6131-5108</a:t>
                </a:r>
                <a:r>
                  <a:rPr lang="ja-JP" altLang="en-US" sz="900" b="1" dirty="0">
                    <a:latin typeface="メイリオ" pitchFamily="50" charset="-128"/>
                    <a:ea typeface="メイリオ" pitchFamily="50" charset="-128"/>
                    <a:cs typeface="メイリオ" pitchFamily="50" charset="-128"/>
                  </a:rPr>
                  <a:t>　</a:t>
                </a:r>
                <a:endParaRPr lang="en-US" altLang="ja-JP" sz="900" b="1" dirty="0">
                  <a:latin typeface="メイリオ" pitchFamily="50" charset="-128"/>
                  <a:ea typeface="メイリオ" pitchFamily="50" charset="-128"/>
                  <a:cs typeface="メイリオ" pitchFamily="50" charset="-128"/>
                </a:endParaRPr>
              </a:p>
            </p:txBody>
          </p:sp>
          <p:sp>
            <p:nvSpPr>
              <p:cNvPr id="72" name="テキスト ボックス 71"/>
              <p:cNvSpPr txBox="1"/>
              <p:nvPr/>
            </p:nvSpPr>
            <p:spPr>
              <a:xfrm>
                <a:off x="1030812" y="9793207"/>
                <a:ext cx="3374799" cy="365638"/>
              </a:xfrm>
              <a:prstGeom prst="rect">
                <a:avLst/>
              </a:prstGeom>
              <a:noFill/>
            </p:spPr>
            <p:txBody>
              <a:bodyPr wrap="square" lIns="87782" tIns="43891" rIns="87782" bIns="43891" rtlCol="0" anchor="ctr">
                <a:spAutoFit/>
              </a:bodyPr>
              <a:lstStyle/>
              <a:p>
                <a:r>
                  <a:rPr lang="ja-JP" altLang="en-US" sz="1000" b="1" dirty="0">
                    <a:latin typeface="メイリオ" pitchFamily="50" charset="-128"/>
                    <a:ea typeface="メイリオ" pitchFamily="50" charset="-128"/>
                    <a:cs typeface="メイリオ" pitchFamily="50" charset="-128"/>
                  </a:rPr>
                  <a:t>　 </a:t>
                </a:r>
                <a:r>
                  <a:rPr lang="ja-JP" altLang="en-US" sz="1800" b="1" dirty="0">
                    <a:latin typeface="メイリオ" pitchFamily="50" charset="-128"/>
                    <a:ea typeface="メイリオ" pitchFamily="50" charset="-128"/>
                    <a:cs typeface="メイリオ" pitchFamily="50" charset="-128"/>
                  </a:rPr>
                  <a:t>日本医療事務協会</a:t>
                </a:r>
                <a:endParaRPr lang="en-US" altLang="ja-JP" sz="1800" b="1" dirty="0">
                  <a:latin typeface="メイリオ" pitchFamily="50" charset="-128"/>
                  <a:ea typeface="メイリオ" pitchFamily="50" charset="-128"/>
                  <a:cs typeface="メイリオ" pitchFamily="50" charset="-128"/>
                </a:endParaRPr>
              </a:p>
            </p:txBody>
          </p:sp>
        </p:grpSp>
      </p:grpSp>
      <p:sp>
        <p:nvSpPr>
          <p:cNvPr id="51" name="角丸四角形 7">
            <a:extLst>
              <a:ext uri="{FF2B5EF4-FFF2-40B4-BE49-F238E27FC236}">
                <a16:creationId xmlns:a16="http://schemas.microsoft.com/office/drawing/2014/main" id="{385B9FCB-DAD4-48B9-8419-AE3A2413AFEA}"/>
              </a:ext>
            </a:extLst>
          </p:cNvPr>
          <p:cNvSpPr/>
          <p:nvPr/>
        </p:nvSpPr>
        <p:spPr>
          <a:xfrm>
            <a:off x="110324" y="8645998"/>
            <a:ext cx="7178927" cy="63679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4" name="テキスト ボックス 53">
            <a:extLst>
              <a:ext uri="{FF2B5EF4-FFF2-40B4-BE49-F238E27FC236}">
                <a16:creationId xmlns:a16="http://schemas.microsoft.com/office/drawing/2014/main" id="{C3F3A110-21ED-4938-BB5D-C9DB72FE91F4}"/>
              </a:ext>
            </a:extLst>
          </p:cNvPr>
          <p:cNvSpPr txBox="1"/>
          <p:nvPr/>
        </p:nvSpPr>
        <p:spPr>
          <a:xfrm>
            <a:off x="184497" y="8666762"/>
            <a:ext cx="7134209" cy="765725"/>
          </a:xfrm>
          <a:prstGeom prst="rect">
            <a:avLst/>
          </a:prstGeom>
          <a:noFill/>
        </p:spPr>
        <p:txBody>
          <a:bodyPr wrap="square" lIns="87759" tIns="43880" rIns="87759" bIns="43880" rtlCol="0">
            <a:spAutoFit/>
          </a:bodyPr>
          <a:lstStyle/>
          <a:p>
            <a:pPr algn="just" fontAlgn="base">
              <a:spcBef>
                <a:spcPct val="0"/>
              </a:spcBef>
              <a:spcAft>
                <a:spcPct val="0"/>
              </a:spcAft>
            </a:pP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お申込後、担当者より確認のご連絡をさせて頂き、その後研修当日のご案内をお送り致します。</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fontAlgn="base">
              <a:spcBef>
                <a:spcPct val="0"/>
              </a:spcBef>
              <a:spcAft>
                <a:spcPct val="0"/>
              </a:spcAft>
            </a:pP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受講料のご入金は、事前にお送りするご請求書にてお支払いをお願い致します。</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ご入金後のキャンセル、受講料の返金は致しかねます。</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fontAlgn="base">
              <a:spcBef>
                <a:spcPct val="0"/>
              </a:spcBef>
              <a:spcAft>
                <a:spcPct val="0"/>
              </a:spcAft>
            </a:pP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a:extLst>
              <a:ext uri="{FF2B5EF4-FFF2-40B4-BE49-F238E27FC236}">
                <a16:creationId xmlns:a16="http://schemas.microsoft.com/office/drawing/2014/main" id="{2BE66B80-B2A8-4069-8100-750A5D558301}"/>
              </a:ext>
            </a:extLst>
          </p:cNvPr>
          <p:cNvSpPr txBox="1"/>
          <p:nvPr/>
        </p:nvSpPr>
        <p:spPr>
          <a:xfrm>
            <a:off x="219873" y="286699"/>
            <a:ext cx="6489004" cy="261610"/>
          </a:xfrm>
          <a:prstGeom prst="rect">
            <a:avLst/>
          </a:prstGeom>
          <a:noFill/>
          <a:ln>
            <a:solidFill>
              <a:schemeClr val="tx1"/>
            </a:solidFill>
          </a:ln>
        </p:spPr>
        <p:txBody>
          <a:bodyPr wrap="square" rtlCol="0" anchor="ctr" anchorCtr="0">
            <a:spAutoFit/>
          </a:bodyPr>
          <a:lstStyle/>
          <a:p>
            <a:pPr algn="ctr"/>
            <a:r>
              <a:rPr lang="ja-JP" altLang="en-US" sz="1100" dirty="0">
                <a:latin typeface="メイリオ" panose="020B0604030504040204" pitchFamily="50" charset="-128"/>
                <a:ea typeface="メイリオ" panose="020B0604030504040204" pitchFamily="50" charset="-128"/>
              </a:rPr>
              <a:t>医療機関の研修ご担当者様へ　今いる職員の方に基礎をしっかり学ぶ研修を受講させてみませんか？</a:t>
            </a:r>
            <a:endParaRPr kumimoji="1" lang="ja-JP" altLang="en-US" sz="1100" dirty="0">
              <a:latin typeface="メイリオ" panose="020B0604030504040204" pitchFamily="50" charset="-128"/>
              <a:ea typeface="メイリオ" panose="020B0604030504040204" pitchFamily="50" charset="-128"/>
            </a:endParaRPr>
          </a:p>
        </p:txBody>
      </p:sp>
      <p:sp>
        <p:nvSpPr>
          <p:cNvPr id="64" name="テキスト ボックス 63">
            <a:extLst>
              <a:ext uri="{FF2B5EF4-FFF2-40B4-BE49-F238E27FC236}">
                <a16:creationId xmlns:a16="http://schemas.microsoft.com/office/drawing/2014/main" id="{E3A877C9-2130-4B88-9388-B2B7CA72CF11}"/>
              </a:ext>
            </a:extLst>
          </p:cNvPr>
          <p:cNvSpPr txBox="1"/>
          <p:nvPr/>
        </p:nvSpPr>
        <p:spPr>
          <a:xfrm>
            <a:off x="97560" y="1792149"/>
            <a:ext cx="1866503" cy="708928"/>
          </a:xfrm>
          <a:prstGeom prst="rect">
            <a:avLst/>
          </a:prstGeom>
          <a:noFill/>
          <a:ln w="28575">
            <a:noFill/>
          </a:ln>
        </p:spPr>
        <p:txBody>
          <a:bodyPr wrap="square" lIns="87782" tIns="34560" rIns="87782" bIns="0" rtlCol="0">
            <a:spAutoFit/>
          </a:bodyPr>
          <a:lstStyle/>
          <a:p>
            <a:pPr algn="ctr">
              <a:lnSpc>
                <a:spcPct val="90000"/>
              </a:lnSpc>
            </a:pPr>
            <a:r>
              <a:rPr lang="ja-JP" altLang="en-US" sz="2400" b="1" spc="-70" dirty="0">
                <a:latin typeface="メイリオ" pitchFamily="50" charset="-128"/>
                <a:ea typeface="メイリオ" pitchFamily="50" charset="-128"/>
                <a:cs typeface="メイリオ" pitchFamily="50" charset="-128"/>
              </a:rPr>
              <a:t>梅田にて</a:t>
            </a:r>
            <a:endParaRPr lang="en-US" altLang="ja-JP" sz="2400" b="1" spc="-70" dirty="0">
              <a:latin typeface="メイリオ" pitchFamily="50" charset="-128"/>
              <a:ea typeface="メイリオ" pitchFamily="50" charset="-128"/>
              <a:cs typeface="メイリオ" pitchFamily="50" charset="-128"/>
            </a:endParaRPr>
          </a:p>
          <a:p>
            <a:pPr algn="ctr">
              <a:lnSpc>
                <a:spcPct val="90000"/>
              </a:lnSpc>
            </a:pPr>
            <a:r>
              <a:rPr lang="ja-JP" altLang="en-US" sz="2400" b="1" spc="-70" dirty="0">
                <a:latin typeface="メイリオ" pitchFamily="50" charset="-128"/>
                <a:ea typeface="メイリオ" pitchFamily="50" charset="-128"/>
                <a:cs typeface="メイリオ" pitchFamily="50" charset="-128"/>
              </a:rPr>
              <a:t>開催</a:t>
            </a:r>
          </a:p>
        </p:txBody>
      </p:sp>
      <p:sp>
        <p:nvSpPr>
          <p:cNvPr id="13" name="四角形: 角を丸くする 12">
            <a:extLst>
              <a:ext uri="{FF2B5EF4-FFF2-40B4-BE49-F238E27FC236}">
                <a16:creationId xmlns:a16="http://schemas.microsoft.com/office/drawing/2014/main" id="{68EBA954-3731-4C52-A5C2-77DB5BBCEF42}"/>
              </a:ext>
            </a:extLst>
          </p:cNvPr>
          <p:cNvSpPr/>
          <p:nvPr/>
        </p:nvSpPr>
        <p:spPr>
          <a:xfrm>
            <a:off x="191298" y="1658829"/>
            <a:ext cx="1732369" cy="1023725"/>
          </a:xfrm>
          <a:prstGeom prst="roundRect">
            <a:avLst/>
          </a:prstGeom>
          <a:noFill/>
          <a:ln w="317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1227245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ＭＳ Ｐゴシック"/>
      </a:majorFont>
      <a:minorFont>
        <a:latin typeface="Times New Roman"/>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3965</TotalTime>
  <Words>652</Words>
  <Application>Microsoft Office PowerPoint</Application>
  <PresentationFormat>ユーザー設定</PresentationFormat>
  <Paragraphs>59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HGPｺﾞｼｯｸE</vt:lpstr>
      <vt:lpstr>HGPｺﾞｼｯｸM</vt:lpstr>
      <vt:lpstr>HGP創英角ｺﾞｼｯｸUB</vt:lpstr>
      <vt:lpstr>HGS創英角ｺﾞｼｯｸUB</vt:lpstr>
      <vt:lpstr>HG丸ｺﾞｼｯｸM-PRO</vt:lpstr>
      <vt:lpstr>Meiryo UI</vt:lpstr>
      <vt:lpstr>メイリオ</vt:lpstr>
      <vt:lpstr>Calibri</vt:lpstr>
      <vt:lpstr>Times New Roman</vt:lpstr>
      <vt:lpstr>Wingdings</vt:lpstr>
      <vt:lpstr>標準デザイン</vt:lpstr>
      <vt:lpstr>PowerPoint プレゼンテーション</vt:lpstr>
    </vt:vector>
  </TitlesOfParts>
  <Company>株式会社ネクスウェイ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⑩お客様紹介キャンペーン.ppt</dc:title>
  <dc:creator>株式会社ネクスウェイ</dc:creator>
  <cp:lastModifiedBy>土屋 佳織</cp:lastModifiedBy>
  <cp:revision>320</cp:revision>
  <cp:lastPrinted>2020-02-12T03:29:23Z</cp:lastPrinted>
  <dcterms:created xsi:type="dcterms:W3CDTF">2003-07-01T04:43:24Z</dcterms:created>
  <dcterms:modified xsi:type="dcterms:W3CDTF">2020-03-12T00:24:07Z</dcterms:modified>
</cp:coreProperties>
</file>